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573" r:id="rId2"/>
    <p:sldId id="612" r:id="rId3"/>
    <p:sldId id="594" r:id="rId4"/>
    <p:sldId id="556" r:id="rId5"/>
    <p:sldId id="580" r:id="rId6"/>
    <p:sldId id="595" r:id="rId7"/>
    <p:sldId id="596" r:id="rId8"/>
    <p:sldId id="597" r:id="rId9"/>
    <p:sldId id="542" r:id="rId10"/>
    <p:sldId id="598" r:id="rId11"/>
    <p:sldId id="521" r:id="rId12"/>
    <p:sldId id="601" r:id="rId13"/>
    <p:sldId id="602" r:id="rId14"/>
    <p:sldId id="522" r:id="rId15"/>
    <p:sldId id="558" r:id="rId16"/>
    <p:sldId id="551" r:id="rId17"/>
    <p:sldId id="574" r:id="rId18"/>
    <p:sldId id="607" r:id="rId19"/>
    <p:sldId id="600" r:id="rId20"/>
    <p:sldId id="603" r:id="rId21"/>
    <p:sldId id="610" r:id="rId22"/>
    <p:sldId id="525" r:id="rId23"/>
    <p:sldId id="604" r:id="rId24"/>
    <p:sldId id="529" r:id="rId25"/>
    <p:sldId id="539" r:id="rId26"/>
    <p:sldId id="535" r:id="rId27"/>
    <p:sldId id="338" r:id="rId28"/>
    <p:sldId id="339" r:id="rId29"/>
    <p:sldId id="620" r:id="rId30"/>
    <p:sldId id="621" r:id="rId31"/>
    <p:sldId id="622" r:id="rId32"/>
    <p:sldId id="623" r:id="rId33"/>
    <p:sldId id="419" r:id="rId34"/>
    <p:sldId id="426" r:id="rId35"/>
    <p:sldId id="427" r:id="rId36"/>
    <p:sldId id="428" r:id="rId37"/>
    <p:sldId id="523" r:id="rId38"/>
    <p:sldId id="626" r:id="rId39"/>
    <p:sldId id="627" r:id="rId40"/>
    <p:sldId id="628" r:id="rId41"/>
    <p:sldId id="629" r:id="rId42"/>
    <p:sldId id="630" r:id="rId43"/>
    <p:sldId id="635" r:id="rId44"/>
    <p:sldId id="611" r:id="rId45"/>
  </p:sldIdLst>
  <p:sldSz cx="9144000" cy="6858000" type="screen4x3"/>
  <p:notesSz cx="9931400" cy="6794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>
          <p15:clr>
            <a:srgbClr val="A4A3A4"/>
          </p15:clr>
        </p15:guide>
        <p15:guide id="2" pos="31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José Sanchez Barja" initials="BJSB" lastIdx="1" clrIdx="0">
    <p:extLst>
      <p:ext uri="{19B8F6BF-5375-455C-9EA6-DF929625EA0E}">
        <p15:presenceInfo xmlns:p15="http://schemas.microsoft.com/office/powerpoint/2012/main" userId="S-1-5-21-2241567986-634988314-1362343010-2784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AB2"/>
    <a:srgbClr val="0F7E40"/>
    <a:srgbClr val="B4906B"/>
    <a:srgbClr val="E7F3FF"/>
    <a:srgbClr val="0E8141"/>
    <a:srgbClr val="EB2426"/>
    <a:srgbClr val="69BD45"/>
    <a:srgbClr val="ED1F24"/>
    <a:srgbClr val="3853A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 autoAdjust="0"/>
    <p:restoredTop sz="94014" autoAdjust="0"/>
  </p:normalViewPr>
  <p:slideViewPr>
    <p:cSldViewPr snapToGrid="0" snapToObjects="1">
      <p:cViewPr varScale="1">
        <p:scale>
          <a:sx n="120" d="100"/>
          <a:sy n="120" d="100"/>
        </p:scale>
        <p:origin x="19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8" d="100"/>
          <a:sy n="98" d="100"/>
        </p:scale>
        <p:origin x="-1932" y="-108"/>
      </p:cViewPr>
      <p:guideLst>
        <p:guide orient="horz" pos="2140"/>
        <p:guide pos="31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A6FD-419D-4346-9B23-BC2123A1EBB1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F2842-B5D5-394E-921E-FA6BF675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607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A9E4A-06AE-4D60-B55A-3ED9EF209AA2}" type="datetimeFigureOut">
              <a:rPr lang="sv-SE" smtClean="0"/>
              <a:t>2020-02-09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140" y="3227387"/>
            <a:ext cx="794512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3203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6070" y="6453203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CCE21-A3F9-45F9-A884-B5A5E1A0929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45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DD7E2-BAAF-48BF-B010-052F9E90823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37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358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594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4001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8971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NDI1: Rotenone-insensitive NADH-ubiquinone oxidoreductase, mitochondrial.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1135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NGAMs:</a:t>
            </a:r>
          </a:p>
          <a:p>
            <a:r>
              <a:rPr lang="en-US" dirty="0"/>
              <a:t>Ref: 1 – 1 – 1 </a:t>
            </a:r>
          </a:p>
          <a:p>
            <a:r>
              <a:rPr lang="en-US" dirty="0"/>
              <a:t>33C: 1 – 1 – 1 </a:t>
            </a:r>
          </a:p>
          <a:p>
            <a:r>
              <a:rPr lang="en-US" dirty="0"/>
              <a:t>36C: 1 – 1 – 1 </a:t>
            </a:r>
          </a:p>
          <a:p>
            <a:r>
              <a:rPr lang="en-US" dirty="0"/>
              <a:t>38C: 25 – 31 – 10 </a:t>
            </a:r>
          </a:p>
          <a:p>
            <a:r>
              <a:rPr lang="en-US" dirty="0"/>
              <a:t>0.2M: 1 –</a:t>
            </a:r>
            <a:r>
              <a:rPr lang="en-US" baseline="0" dirty="0"/>
              <a:t> 1 – 0 </a:t>
            </a:r>
            <a:endParaRPr lang="en-US" dirty="0"/>
          </a:p>
          <a:p>
            <a:r>
              <a:rPr lang="en-US" dirty="0"/>
              <a:t>0.4M: 0 –</a:t>
            </a:r>
            <a:r>
              <a:rPr lang="en-US" baseline="0" dirty="0"/>
              <a:t> 0 – 0 </a:t>
            </a:r>
            <a:endParaRPr lang="en-US" dirty="0"/>
          </a:p>
          <a:p>
            <a:r>
              <a:rPr lang="en-US" dirty="0"/>
              <a:t>0.6M: 5</a:t>
            </a:r>
            <a:r>
              <a:rPr lang="en-US" baseline="0" dirty="0"/>
              <a:t> – 5 – 5 </a:t>
            </a:r>
            <a:endParaRPr lang="en-US" dirty="0"/>
          </a:p>
          <a:p>
            <a:r>
              <a:rPr lang="en-US" dirty="0"/>
              <a:t>0.8M: 6 –</a:t>
            </a:r>
            <a:r>
              <a:rPr lang="en-US" baseline="0" dirty="0"/>
              <a:t> 6 – 6 </a:t>
            </a:r>
            <a:endParaRPr lang="en-US" dirty="0"/>
          </a:p>
          <a:p>
            <a:r>
              <a:rPr lang="en-US" dirty="0"/>
              <a:t>1.0M: 11 – 11 – 7 </a:t>
            </a:r>
          </a:p>
          <a:p>
            <a:r>
              <a:rPr lang="en-US" dirty="0"/>
              <a:t>1.2M: 14 – 14 – 8 </a:t>
            </a:r>
          </a:p>
          <a:p>
            <a:r>
              <a:rPr lang="en-US" dirty="0"/>
              <a:t>1.3M: 15 – 27 – 10 </a:t>
            </a:r>
          </a:p>
          <a:p>
            <a:r>
              <a:rPr lang="en-US" dirty="0"/>
              <a:t>20g/L: 1 – 1 – 3 </a:t>
            </a:r>
          </a:p>
          <a:p>
            <a:r>
              <a:rPr lang="en-US" dirty="0"/>
              <a:t>40g/L: 0 – 0 –</a:t>
            </a:r>
            <a:r>
              <a:rPr lang="en-US" baseline="0" dirty="0"/>
              <a:t> 5 </a:t>
            </a:r>
            <a:endParaRPr lang="en-US" dirty="0"/>
          </a:p>
          <a:p>
            <a:r>
              <a:rPr lang="en-US" dirty="0"/>
              <a:t>60</a:t>
            </a:r>
            <a:r>
              <a:rPr lang="en-US" baseline="0" dirty="0"/>
              <a:t>g/L: 0 – 23 – 3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6873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0111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25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0858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68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3832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8167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A2684-CEDA-42CE-AC54-DC5A68D34D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24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A2684-CEDA-42CE-AC54-DC5A68D34D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01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A2684-CEDA-42CE-AC54-DC5A68D34D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65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A2684-CEDA-42CE-AC54-DC5A68D34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5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A2684-CEDA-42CE-AC54-DC5A68D34D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02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82F1-4601-514F-AD21-416206C5BE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52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82F1-4601-514F-AD21-416206C5BE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7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82F1-4601-514F-AD21-416206C5BE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31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82F1-4601-514F-AD21-416206C5BE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8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~1000</a:t>
            </a:r>
            <a:r>
              <a:rPr lang="en-US" baseline="0" dirty="0"/>
              <a:t> people/door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2774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82F1-4601-514F-AD21-416206C5BE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5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A2684-CEDA-42CE-AC54-DC5A68D34D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9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339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3884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080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119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821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787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hr-HR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kzidenz for Chalmers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dirty="0"/>
              <a:t>Subtitle</a:t>
            </a:r>
          </a:p>
          <a:p>
            <a:r>
              <a:rPr lang="hr-HR" dirty="0"/>
              <a:t>Name, affiliation, contact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5"/>
            <a:ext cx="6841120" cy="81203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3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DTU Biosustain</a:t>
            </a:r>
          </a:p>
        </p:txBody>
      </p:sp>
    </p:spTree>
    <p:extLst>
      <p:ext uri="{BB962C8B-B14F-4D97-AF65-F5344CB8AC3E}">
        <p14:creationId xmlns:p14="http://schemas.microsoft.com/office/powerpoint/2010/main" val="1989092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de-DE" noProof="0" dirty="0"/>
              <a:t>Edit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Edit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2"/>
            <a:r>
              <a:rPr lang="de-DE" noProof="0" dirty="0"/>
              <a:t>Edit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3"/>
            <a:r>
              <a:rPr lang="de-DE" noProof="0" dirty="0"/>
              <a:t>Edit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4"/>
            <a:r>
              <a:rPr lang="de-DE" noProof="0" dirty="0"/>
              <a:t>Edit </a:t>
            </a:r>
            <a:r>
              <a:rPr lang="de-DE" noProof="0" dirty="0" err="1"/>
              <a:t>text</a:t>
            </a:r>
            <a:endParaRPr lang="en-GB" noProof="0" dirty="0"/>
          </a:p>
        </p:txBody>
      </p:sp>
      <p:sp>
        <p:nvSpPr>
          <p:cNvPr id="10" name="Titel 3"/>
          <p:cNvSpPr txBox="1">
            <a:spLocks/>
          </p:cNvSpPr>
          <p:nvPr userDrawn="1"/>
        </p:nvSpPr>
        <p:spPr>
          <a:xfrm>
            <a:off x="1547664" y="44697"/>
            <a:ext cx="6181770" cy="122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800" noProof="0" dirty="0">
              <a:solidFill>
                <a:srgbClr val="234773"/>
              </a:solidFill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620300" y="332776"/>
            <a:ext cx="5929587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59826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91884"/>
            <a:ext cx="9144000" cy="574346"/>
          </a:xfrm>
          <a:prstGeom prst="rect">
            <a:avLst/>
          </a:prstGeom>
          <a:solidFill>
            <a:srgbClr val="2A6A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369715" y="6335678"/>
            <a:ext cx="420906" cy="481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vantGarde Medium"/>
          <a:ea typeface="+mj-ea"/>
          <a:cs typeface="AvantGarde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8.png"/><Relationship Id="rId10" Type="http://schemas.openxmlformats.org/officeDocument/2006/relationships/image" Target="../media/image62.emf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ysBioChalmers/ecModel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61.png"/><Relationship Id="rId4" Type="http://schemas.openxmlformats.org/officeDocument/2006/relationships/image" Target="../media/image7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openxmlformats.org/officeDocument/2006/relationships/image" Target="../media/image78.jpg"/><Relationship Id="rId4" Type="http://schemas.openxmlformats.org/officeDocument/2006/relationships/image" Target="../media/image7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7.emf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112.jp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4.png"/><Relationship Id="rId7" Type="http://schemas.openxmlformats.org/officeDocument/2006/relationships/image" Target="../media/image11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17.png"/><Relationship Id="rId4" Type="http://schemas.openxmlformats.org/officeDocument/2006/relationships/image" Target="../media/image116.emf"/><Relationship Id="rId9" Type="http://schemas.openxmlformats.org/officeDocument/2006/relationships/image" Target="../media/image1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4.png"/><Relationship Id="rId7" Type="http://schemas.openxmlformats.org/officeDocument/2006/relationships/image" Target="../media/image11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17.png"/><Relationship Id="rId10" Type="http://schemas.openxmlformats.org/officeDocument/2006/relationships/image" Target="../media/image120.emf"/><Relationship Id="rId4" Type="http://schemas.openxmlformats.org/officeDocument/2006/relationships/image" Target="../media/image116.emf"/><Relationship Id="rId9" Type="http://schemas.openxmlformats.org/officeDocument/2006/relationships/image" Target="../media/image119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4.png"/><Relationship Id="rId7" Type="http://schemas.openxmlformats.org/officeDocument/2006/relationships/image" Target="../media/image11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121.emf"/><Relationship Id="rId5" Type="http://schemas.openxmlformats.org/officeDocument/2006/relationships/image" Target="../media/image117.png"/><Relationship Id="rId10" Type="http://schemas.openxmlformats.org/officeDocument/2006/relationships/image" Target="../media/image120.emf"/><Relationship Id="rId4" Type="http://schemas.openxmlformats.org/officeDocument/2006/relationships/image" Target="../media/image116.emf"/><Relationship Id="rId9" Type="http://schemas.openxmlformats.org/officeDocument/2006/relationships/image" Target="../media/image119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21.emf"/><Relationship Id="rId3" Type="http://schemas.openxmlformats.org/officeDocument/2006/relationships/image" Target="../media/image122.png"/><Relationship Id="rId7" Type="http://schemas.openxmlformats.org/officeDocument/2006/relationships/image" Target="../media/image117.png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emf"/><Relationship Id="rId11" Type="http://schemas.openxmlformats.org/officeDocument/2006/relationships/image" Target="../media/image119.emf"/><Relationship Id="rId5" Type="http://schemas.openxmlformats.org/officeDocument/2006/relationships/image" Target="../media/image74.png"/><Relationship Id="rId10" Type="http://schemas.openxmlformats.org/officeDocument/2006/relationships/image" Target="../media/image101.png"/><Relationship Id="rId4" Type="http://schemas.openxmlformats.org/officeDocument/2006/relationships/image" Target="../media/image123.png"/><Relationship Id="rId9" Type="http://schemas.openxmlformats.org/officeDocument/2006/relationships/image" Target="../media/image118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BioChalmers/ecModels" TargetMode="External"/><Relationship Id="rId7" Type="http://schemas.openxmlformats.org/officeDocument/2006/relationships/image" Target="../media/image127.jpg"/><Relationship Id="rId2" Type="http://schemas.openxmlformats.org/officeDocument/2006/relationships/hyperlink" Target="https://github.com/SysBioChalmers/GECK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5" Type="http://schemas.openxmlformats.org/officeDocument/2006/relationships/image" Target="../media/image125.jpg"/><Relationship Id="rId4" Type="http://schemas.openxmlformats.org/officeDocument/2006/relationships/image" Target="../media/image12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AE448-C2F2-41FE-ABC2-8487055D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74" y="3295854"/>
            <a:ext cx="3655248" cy="16308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0F0437-11B1-41C3-B391-657F9AFD5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849" y="1671594"/>
            <a:ext cx="7930299" cy="1821795"/>
          </a:xfrm>
        </p:spPr>
        <p:txBody>
          <a:bodyPr/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Enzyme-Constrained GEMs of microbial and human metabolism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25E29-F61B-D342-B063-9D6979DA3DE9}"/>
              </a:ext>
            </a:extLst>
          </p:cNvPr>
          <p:cNvSpPr/>
          <p:nvPr/>
        </p:nvSpPr>
        <p:spPr>
          <a:xfrm>
            <a:off x="141640" y="6366318"/>
            <a:ext cx="7864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kzidenz for Chalmers" pitchFamily="2" charset="0"/>
              </a:rPr>
              <a:t>PhD student Iván </a:t>
            </a:r>
            <a:r>
              <a:rPr lang="en-US" dirty="0" err="1">
                <a:solidFill>
                  <a:schemeClr val="bg1"/>
                </a:solidFill>
                <a:latin typeface="Akzidenz for Chalmers" pitchFamily="2" charset="0"/>
              </a:rPr>
              <a:t>Domenzain</a:t>
            </a:r>
            <a:r>
              <a:rPr lang="en-US" dirty="0">
                <a:solidFill>
                  <a:schemeClr val="bg1"/>
                </a:solidFill>
                <a:latin typeface="Akzidenz for Chalmers" pitchFamily="2" charset="0"/>
              </a:rPr>
              <a:t> 								2020-02-09</a:t>
            </a:r>
          </a:p>
        </p:txBody>
      </p:sp>
    </p:spTree>
    <p:extLst>
      <p:ext uri="{BB962C8B-B14F-4D97-AF65-F5344CB8AC3E}">
        <p14:creationId xmlns:p14="http://schemas.microsoft.com/office/powerpoint/2010/main" val="3402416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52417" y="2719059"/>
            <a:ext cx="5240610" cy="812033"/>
          </a:xfrm>
        </p:spPr>
        <p:txBody>
          <a:bodyPr/>
          <a:lstStyle/>
          <a:p>
            <a:pPr algn="l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 into Genome-Scale</a:t>
            </a:r>
            <a:endParaRPr lang="en-US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9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09611DE-6C85-824D-9802-2982A3B0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6" y="27234"/>
            <a:ext cx="5462586" cy="624974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BA784DB-D88D-8C44-860A-C60D379DA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823" y="3333271"/>
            <a:ext cx="2551094" cy="42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3F1FCA1-515B-D840-AB65-FA7047E422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4" t="868" b="1027"/>
          <a:stretch/>
        </p:blipFill>
        <p:spPr>
          <a:xfrm>
            <a:off x="7421413" y="3184802"/>
            <a:ext cx="1447636" cy="1234073"/>
          </a:xfrm>
          <a:prstGeom prst="rect">
            <a:avLst/>
          </a:prstGeom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F61E453-76EB-9A4A-B4BE-3F96CE629AA3}"/>
              </a:ext>
            </a:extLst>
          </p:cNvPr>
          <p:cNvSpPr txBox="1">
            <a:spLocks/>
          </p:cNvSpPr>
          <p:nvPr/>
        </p:nvSpPr>
        <p:spPr>
          <a:xfrm>
            <a:off x="147778" y="2631643"/>
            <a:ext cx="1604211" cy="3761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data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27A2EF5-944D-9A43-8637-A8DDB05D6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31" y="1223837"/>
            <a:ext cx="1450631" cy="1266506"/>
          </a:xfrm>
          <a:prstGeom prst="rect">
            <a:avLst/>
          </a:prstGeom>
        </p:spPr>
      </p:pic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3486CCE3-9617-CA49-9C53-B15F22D89340}"/>
              </a:ext>
            </a:extLst>
          </p:cNvPr>
          <p:cNvSpPr txBox="1">
            <a:spLocks/>
          </p:cNvSpPr>
          <p:nvPr/>
        </p:nvSpPr>
        <p:spPr>
          <a:xfrm>
            <a:off x="147778" y="816150"/>
            <a:ext cx="1604211" cy="6782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Metabolic model (GEM)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8997BEE-9CA3-AE48-828E-35E9270B31C7}"/>
              </a:ext>
            </a:extLst>
          </p:cNvPr>
          <p:cNvSpPr/>
          <p:nvPr/>
        </p:nvSpPr>
        <p:spPr>
          <a:xfrm>
            <a:off x="7374550" y="2338190"/>
            <a:ext cx="1540043" cy="2114554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BC3C9574-2C5E-5A4B-A6CE-CB244DEF7B24}"/>
              </a:ext>
            </a:extLst>
          </p:cNvPr>
          <p:cNvSpPr txBox="1">
            <a:spLocks/>
          </p:cNvSpPr>
          <p:nvPr/>
        </p:nvSpPr>
        <p:spPr>
          <a:xfrm>
            <a:off x="7356559" y="2360510"/>
            <a:ext cx="1604211" cy="9252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Enzyme-constrained model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26F8D2D-D1CC-F742-A31F-CB29AECF56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>
            <a:off x="5951246" y="3370587"/>
            <a:ext cx="1138210" cy="487038"/>
          </a:xfrm>
          <a:prstGeom prst="rect">
            <a:avLst/>
          </a:prstGeom>
        </p:spPr>
      </p:pic>
      <p:sp>
        <p:nvSpPr>
          <p:cNvPr id="78" name="Down Arrow 77">
            <a:extLst>
              <a:ext uri="{FF2B5EF4-FFF2-40B4-BE49-F238E27FC236}">
                <a16:creationId xmlns:a16="http://schemas.microsoft.com/office/drawing/2014/main" id="{05FA7872-5B28-DD40-AA57-A50A25FD8966}"/>
              </a:ext>
            </a:extLst>
          </p:cNvPr>
          <p:cNvSpPr/>
          <p:nvPr/>
        </p:nvSpPr>
        <p:spPr>
          <a:xfrm rot="16200000">
            <a:off x="1763937" y="1400062"/>
            <a:ext cx="438538" cy="55478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9425BD68-7A0C-024C-B8CB-8646F473BE22}"/>
              </a:ext>
            </a:extLst>
          </p:cNvPr>
          <p:cNvSpPr/>
          <p:nvPr/>
        </p:nvSpPr>
        <p:spPr>
          <a:xfrm>
            <a:off x="165769" y="793830"/>
            <a:ext cx="1540043" cy="1683269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D5C0F2C-8FA9-9547-8CC2-62661F949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393" y="2920267"/>
            <a:ext cx="1327265" cy="151033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1BE03CB-9CD0-6E4F-B950-DFB6876C82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634136" y="4185192"/>
            <a:ext cx="1072273" cy="35306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DEAEC93-19F8-084C-809E-5A90ECE02A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5574865" y="5223448"/>
            <a:ext cx="1138210" cy="48703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3053B85-F38D-1840-B24A-F0793B7C60E0}"/>
              </a:ext>
            </a:extLst>
          </p:cNvPr>
          <p:cNvSpPr/>
          <p:nvPr/>
        </p:nvSpPr>
        <p:spPr>
          <a:xfrm>
            <a:off x="6366581" y="3372375"/>
            <a:ext cx="720815" cy="455001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Down Arrow 83">
            <a:extLst>
              <a:ext uri="{FF2B5EF4-FFF2-40B4-BE49-F238E27FC236}">
                <a16:creationId xmlns:a16="http://schemas.microsoft.com/office/drawing/2014/main" id="{5197677E-8742-7B42-8910-606FCCAE6BB4}"/>
              </a:ext>
            </a:extLst>
          </p:cNvPr>
          <p:cNvSpPr/>
          <p:nvPr/>
        </p:nvSpPr>
        <p:spPr>
          <a:xfrm rot="16200000">
            <a:off x="7223587" y="3114066"/>
            <a:ext cx="438538" cy="559695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C0126BC2-B14B-4C46-9F89-071B73810ACE}"/>
              </a:ext>
            </a:extLst>
          </p:cNvPr>
          <p:cNvSpPr txBox="1">
            <a:spLocks/>
          </p:cNvSpPr>
          <p:nvPr/>
        </p:nvSpPr>
        <p:spPr>
          <a:xfrm>
            <a:off x="2983755" y="3425832"/>
            <a:ext cx="251143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6E80C98A-A318-474C-9A98-951910B5BBA4}"/>
              </a:ext>
            </a:extLst>
          </p:cNvPr>
          <p:cNvSpPr txBox="1">
            <a:spLocks/>
          </p:cNvSpPr>
          <p:nvPr/>
        </p:nvSpPr>
        <p:spPr>
          <a:xfrm>
            <a:off x="6038663" y="3432759"/>
            <a:ext cx="251143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722D73F-6FCC-F14D-8061-ECF5FB4D63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586997" y="4192810"/>
            <a:ext cx="1072273" cy="3530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DBFB43B-6DE3-3A46-92EF-EAD9054880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5574865" y="2488055"/>
            <a:ext cx="1138210" cy="4870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7AC5F6F-B693-2D44-A71C-C404D8D773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221"/>
          <a:stretch/>
        </p:blipFill>
        <p:spPr>
          <a:xfrm rot="8747231">
            <a:off x="1990745" y="5443486"/>
            <a:ext cx="1072273" cy="30991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56D125C-6861-EC4D-8913-080E444739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185" b="72230"/>
          <a:stretch/>
        </p:blipFill>
        <p:spPr>
          <a:xfrm rot="5400000">
            <a:off x="2874104" y="4884688"/>
            <a:ext cx="445453" cy="487038"/>
          </a:xfrm>
          <a:prstGeom prst="ellipse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F1EA5A6-1978-C64C-A311-80FD0A0D54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221"/>
          <a:stretch/>
        </p:blipFill>
        <p:spPr>
          <a:xfrm>
            <a:off x="3366638" y="4934002"/>
            <a:ext cx="1072273" cy="30991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5140A81-0883-0E42-A893-14032173F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4113325" y="5259588"/>
            <a:ext cx="1138210" cy="48703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1E18AA7-27DF-634B-937A-AC93CA6832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2538587" y="2557963"/>
            <a:ext cx="1138210" cy="4870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3BFCF1B-F3F8-0849-B5FF-B157ECA2FD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00" r="3376" b="72230"/>
          <a:stretch/>
        </p:blipFill>
        <p:spPr>
          <a:xfrm>
            <a:off x="2108200" y="2236811"/>
            <a:ext cx="709428" cy="48703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2C985D3-5A52-2245-AB7A-271C75BFCF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501" r="29655"/>
          <a:stretch/>
        </p:blipFill>
        <p:spPr>
          <a:xfrm>
            <a:off x="3299668" y="1727199"/>
            <a:ext cx="933666" cy="6720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209F793-A3BB-1A4B-BE04-C70AE72E5C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298" b="12220"/>
          <a:stretch/>
        </p:blipFill>
        <p:spPr>
          <a:xfrm rot="1940065">
            <a:off x="4950491" y="1889711"/>
            <a:ext cx="1072273" cy="25590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2A00A7B-F1B6-7843-9C50-96FFD44258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00" r="3376" b="72230"/>
          <a:stretch/>
        </p:blipFill>
        <p:spPr>
          <a:xfrm>
            <a:off x="5035762" y="4884688"/>
            <a:ext cx="709428" cy="487038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5B9711C9-DA6E-874D-9D0F-E4D554A12229}"/>
              </a:ext>
            </a:extLst>
          </p:cNvPr>
          <p:cNvSpPr/>
          <p:nvPr/>
        </p:nvSpPr>
        <p:spPr>
          <a:xfrm>
            <a:off x="3336176" y="3882163"/>
            <a:ext cx="3356244" cy="2178381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351B630-0CAD-3E46-A320-653AFB4488F1}"/>
              </a:ext>
            </a:extLst>
          </p:cNvPr>
          <p:cNvSpPr/>
          <p:nvPr/>
        </p:nvSpPr>
        <p:spPr>
          <a:xfrm>
            <a:off x="1990448" y="2090074"/>
            <a:ext cx="911664" cy="226425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51A1B9F-98AE-EB48-B775-E02582D5FDA6}"/>
              </a:ext>
            </a:extLst>
          </p:cNvPr>
          <p:cNvSpPr/>
          <p:nvPr/>
        </p:nvSpPr>
        <p:spPr>
          <a:xfrm>
            <a:off x="2061663" y="4901837"/>
            <a:ext cx="1298816" cy="1041169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C3AF2CB-02BF-D74B-B843-1F15F46AC514}"/>
              </a:ext>
            </a:extLst>
          </p:cNvPr>
          <p:cNvSpPr/>
          <p:nvPr/>
        </p:nvSpPr>
        <p:spPr>
          <a:xfrm>
            <a:off x="2963381" y="3828611"/>
            <a:ext cx="413421" cy="1041169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Down Arrow 101">
            <a:extLst>
              <a:ext uri="{FF2B5EF4-FFF2-40B4-BE49-F238E27FC236}">
                <a16:creationId xmlns:a16="http://schemas.microsoft.com/office/drawing/2014/main" id="{D61F9AE3-539C-0C45-83F6-FA2807429B43}"/>
              </a:ext>
            </a:extLst>
          </p:cNvPr>
          <p:cNvSpPr/>
          <p:nvPr/>
        </p:nvSpPr>
        <p:spPr>
          <a:xfrm rot="16200000">
            <a:off x="1773771" y="5020079"/>
            <a:ext cx="438538" cy="538240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540E9CA-95C9-D342-9C93-892275DAF2D8}"/>
              </a:ext>
            </a:extLst>
          </p:cNvPr>
          <p:cNvSpPr/>
          <p:nvPr/>
        </p:nvSpPr>
        <p:spPr>
          <a:xfrm>
            <a:off x="2919609" y="1710720"/>
            <a:ext cx="3854887" cy="16512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D05F209-A543-3740-B5D5-E1D6203AE7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638" y="2913523"/>
            <a:ext cx="2533813" cy="878019"/>
          </a:xfrm>
          <a:prstGeom prst="rect">
            <a:avLst/>
          </a:prstGeom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D8BF2B80-5C1D-3A4A-9FFE-6D442DA446F5}"/>
              </a:ext>
            </a:extLst>
          </p:cNvPr>
          <p:cNvSpPr txBox="1">
            <a:spLocks/>
          </p:cNvSpPr>
          <p:nvPr/>
        </p:nvSpPr>
        <p:spPr>
          <a:xfrm>
            <a:off x="3470197" y="3626721"/>
            <a:ext cx="2196311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Flux: v [mmol/gDWh]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F8E2A7E6-FAE9-7F4F-A4AE-788B42D00B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1970" y="1769052"/>
            <a:ext cx="1402455" cy="1137656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BD68E188-03A2-7441-A351-AC38C36DBE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358" y="1870467"/>
            <a:ext cx="1072273" cy="353066"/>
          </a:xfrm>
          <a:prstGeom prst="rect">
            <a:avLst/>
          </a:prstGeom>
        </p:spPr>
      </p:pic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E5FAFCB5-44DD-7548-B706-24F2A00C75CE}"/>
              </a:ext>
            </a:extLst>
          </p:cNvPr>
          <p:cNvSpPr txBox="1">
            <a:spLocks/>
          </p:cNvSpPr>
          <p:nvPr/>
        </p:nvSpPr>
        <p:spPr>
          <a:xfrm>
            <a:off x="2006586" y="4410327"/>
            <a:ext cx="5071726" cy="404295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stoichiometry:    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+ </a:t>
            </a:r>
            <a:r>
              <a:rPr lang="en-US" sz="2000" dirty="0">
                <a:solidFill>
                  <a:srgbClr val="00A5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1/k</a:t>
            </a:r>
            <a:r>
              <a:rPr lang="en-US" sz="2000" baseline="-25000" dirty="0">
                <a:solidFill>
                  <a:srgbClr val="00A5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→ B </a:t>
            </a: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1A42F611-593E-5149-B4DF-9F3A3E5AD115}"/>
              </a:ext>
            </a:extLst>
          </p:cNvPr>
          <p:cNvSpPr txBox="1">
            <a:spLocks/>
          </p:cNvSpPr>
          <p:nvPr/>
        </p:nvSpPr>
        <p:spPr>
          <a:xfrm>
            <a:off x="1985251" y="5102527"/>
            <a:ext cx="5093062" cy="43442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 balance for E:     </a:t>
            </a:r>
            <a:r>
              <a:rPr lang="en-US" sz="2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 ≤ k</a:t>
            </a:r>
            <a:r>
              <a:rPr lang="en-US" sz="2800" baseline="-250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</a:t>
            </a:r>
            <a:r>
              <a:rPr lang="en-US" sz="20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lang="en-US" sz="20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[E]</a:t>
            </a:r>
          </a:p>
        </p:txBody>
      </p: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50A8D0DB-BEC6-9D45-B8F4-F48F330F1350}"/>
              </a:ext>
            </a:extLst>
          </p:cNvPr>
          <p:cNvSpPr txBox="1">
            <a:spLocks/>
          </p:cNvSpPr>
          <p:nvPr/>
        </p:nvSpPr>
        <p:spPr>
          <a:xfrm>
            <a:off x="4622507" y="2171703"/>
            <a:ext cx="251143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DF5B5025-640B-384C-865B-FFACBC15E4D5}"/>
              </a:ext>
            </a:extLst>
          </p:cNvPr>
          <p:cNvSpPr txBox="1">
            <a:spLocks/>
          </p:cNvSpPr>
          <p:nvPr/>
        </p:nvSpPr>
        <p:spPr>
          <a:xfrm>
            <a:off x="2249457" y="2152940"/>
            <a:ext cx="1789564" cy="1003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usage: e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[mmol/gDW]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≤ [E]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112" name="Down Arrow 111">
            <a:extLst>
              <a:ext uri="{FF2B5EF4-FFF2-40B4-BE49-F238E27FC236}">
                <a16:creationId xmlns:a16="http://schemas.microsoft.com/office/drawing/2014/main" id="{BA2DE44D-45E9-504E-A1AD-3E51B05799AE}"/>
              </a:ext>
            </a:extLst>
          </p:cNvPr>
          <p:cNvSpPr/>
          <p:nvPr/>
        </p:nvSpPr>
        <p:spPr>
          <a:xfrm rot="16200000">
            <a:off x="1770158" y="3264504"/>
            <a:ext cx="438538" cy="531014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5248EC01-D6EC-5849-B25D-2CA871D05AC7}"/>
              </a:ext>
            </a:extLst>
          </p:cNvPr>
          <p:cNvSpPr txBox="1">
            <a:spLocks/>
          </p:cNvSpPr>
          <p:nvPr/>
        </p:nvSpPr>
        <p:spPr>
          <a:xfrm>
            <a:off x="161538" y="4469709"/>
            <a:ext cx="1604211" cy="6782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Proteomics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(optional)</a:t>
            </a:r>
          </a:p>
        </p:txBody>
      </p:sp>
      <p:pic>
        <p:nvPicPr>
          <p:cNvPr id="114" name="Picture 4" descr="http://www.mrc-lmb.cam.ac.uk/genomes/madanm/pres/swiss2_files/sprot1.gif">
            <a:extLst>
              <a:ext uri="{FF2B5EF4-FFF2-40B4-BE49-F238E27FC236}">
                <a16:creationId xmlns:a16="http://schemas.microsoft.com/office/drawing/2014/main" id="{36A1AE23-D766-E24F-9865-E2B4AA48F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88" y="3389216"/>
            <a:ext cx="732184" cy="41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0FA7534-D5E7-404D-BFF2-440F5D7A88C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870" t="8744" r="4766" b="8738"/>
          <a:stretch/>
        </p:blipFill>
        <p:spPr>
          <a:xfrm>
            <a:off x="957573" y="3337852"/>
            <a:ext cx="736600" cy="54292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7D5191C-0628-A342-A120-1A4A67189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4488" y="3891843"/>
            <a:ext cx="1106170" cy="284268"/>
          </a:xfrm>
          <a:prstGeom prst="rect">
            <a:avLst/>
          </a:prstGeom>
          <a:ln w="28575">
            <a:noFill/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ABBF289-80EF-464E-90B1-53BC4DCADF1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16024" b="1405"/>
          <a:stretch/>
        </p:blipFill>
        <p:spPr>
          <a:xfrm>
            <a:off x="371466" y="3067886"/>
            <a:ext cx="1106170" cy="240446"/>
          </a:xfrm>
          <a:prstGeom prst="rect">
            <a:avLst/>
          </a:prstGeom>
        </p:spPr>
      </p:pic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0ABF10F2-FE72-AA47-8B8C-2B62D3E313BD}"/>
              </a:ext>
            </a:extLst>
          </p:cNvPr>
          <p:cNvSpPr/>
          <p:nvPr/>
        </p:nvSpPr>
        <p:spPr>
          <a:xfrm>
            <a:off x="183877" y="2611072"/>
            <a:ext cx="1540043" cy="1695155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D2DDDBB6-9BD8-674E-B211-EDB139511BA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753" t="2436" r="5278" b="3607"/>
          <a:stretch/>
        </p:blipFill>
        <p:spPr>
          <a:xfrm>
            <a:off x="179529" y="5020574"/>
            <a:ext cx="1540043" cy="1123051"/>
          </a:xfrm>
          <a:prstGeom prst="rect">
            <a:avLst/>
          </a:prstGeom>
        </p:spPr>
      </p:pic>
      <p:sp>
        <p:nvSpPr>
          <p:cNvPr id="120" name="Isosceles Triangle 1">
            <a:extLst>
              <a:ext uri="{FF2B5EF4-FFF2-40B4-BE49-F238E27FC236}">
                <a16:creationId xmlns:a16="http://schemas.microsoft.com/office/drawing/2014/main" id="{A3617AF5-69DD-654E-BC91-CD61E8644350}"/>
              </a:ext>
            </a:extLst>
          </p:cNvPr>
          <p:cNvSpPr/>
          <p:nvPr/>
        </p:nvSpPr>
        <p:spPr>
          <a:xfrm rot="20772765">
            <a:off x="1590393" y="5895025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63">
            <a:extLst>
              <a:ext uri="{FF2B5EF4-FFF2-40B4-BE49-F238E27FC236}">
                <a16:creationId xmlns:a16="http://schemas.microsoft.com/office/drawing/2014/main" id="{7464A6AE-8A9C-064B-900A-6F8E5D6395F3}"/>
              </a:ext>
            </a:extLst>
          </p:cNvPr>
          <p:cNvSpPr/>
          <p:nvPr/>
        </p:nvSpPr>
        <p:spPr>
          <a:xfrm rot="953157">
            <a:off x="1513408" y="5970001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64">
            <a:extLst>
              <a:ext uri="{FF2B5EF4-FFF2-40B4-BE49-F238E27FC236}">
                <a16:creationId xmlns:a16="http://schemas.microsoft.com/office/drawing/2014/main" id="{E7EBBCE4-A66E-654E-A03C-3DA9DC6F4EFD}"/>
              </a:ext>
            </a:extLst>
          </p:cNvPr>
          <p:cNvSpPr/>
          <p:nvPr/>
        </p:nvSpPr>
        <p:spPr>
          <a:xfrm rot="827235" flipH="1">
            <a:off x="143060" y="5939804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65">
            <a:extLst>
              <a:ext uri="{FF2B5EF4-FFF2-40B4-BE49-F238E27FC236}">
                <a16:creationId xmlns:a16="http://schemas.microsoft.com/office/drawing/2014/main" id="{80310263-7683-6048-A742-CEB7670F16B6}"/>
              </a:ext>
            </a:extLst>
          </p:cNvPr>
          <p:cNvSpPr/>
          <p:nvPr/>
        </p:nvSpPr>
        <p:spPr>
          <a:xfrm rot="20646843" flipH="1">
            <a:off x="157754" y="5974957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D819AEE1-E9FE-1844-8B0C-23E0486F0733}"/>
              </a:ext>
            </a:extLst>
          </p:cNvPr>
          <p:cNvSpPr/>
          <p:nvPr/>
        </p:nvSpPr>
        <p:spPr>
          <a:xfrm>
            <a:off x="179529" y="4447389"/>
            <a:ext cx="1540043" cy="1696236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3954C2-1EA9-6542-AC34-1406EF4146FA}"/>
              </a:ext>
            </a:extLst>
          </p:cNvPr>
          <p:cNvSpPr txBox="1"/>
          <p:nvPr/>
        </p:nvSpPr>
        <p:spPr>
          <a:xfrm>
            <a:off x="90434" y="6351698"/>
            <a:ext cx="684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Sánchez, B. J., Zhang, C., Nilsson, A., </a:t>
            </a:r>
            <a:r>
              <a:rPr lang="en-US" sz="1200" dirty="0" err="1">
                <a:solidFill>
                  <a:schemeClr val="bg1"/>
                </a:solidFill>
              </a:rPr>
              <a:t>Lahtvee</a:t>
            </a:r>
            <a:r>
              <a:rPr lang="en-US" sz="1200" dirty="0">
                <a:solidFill>
                  <a:schemeClr val="bg1"/>
                </a:solidFill>
              </a:rPr>
              <a:t>, P., </a:t>
            </a:r>
            <a:r>
              <a:rPr lang="en-US" sz="1200" dirty="0" err="1">
                <a:solidFill>
                  <a:schemeClr val="bg1"/>
                </a:solidFill>
              </a:rPr>
              <a:t>Kerkhoven</a:t>
            </a:r>
            <a:r>
              <a:rPr lang="en-US" sz="1200" dirty="0">
                <a:solidFill>
                  <a:schemeClr val="bg1"/>
                </a:solidFill>
              </a:rPr>
              <a:t>, E. J., &amp; Nielsen, J. (2017). </a:t>
            </a:r>
            <a:r>
              <a:rPr lang="en-US" sz="1200" i="1" dirty="0">
                <a:solidFill>
                  <a:schemeClr val="bg1"/>
                </a:solidFill>
              </a:rPr>
              <a:t>Molecular Systems Biology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13</a:t>
            </a:r>
            <a:r>
              <a:rPr lang="en-US" sz="1200" dirty="0">
                <a:solidFill>
                  <a:schemeClr val="bg1"/>
                </a:solidFill>
              </a:rPr>
              <a:t>(8), 935.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/10.15252/msb.20167411</a:t>
            </a:r>
          </a:p>
        </p:txBody>
      </p:sp>
    </p:spTree>
    <p:extLst>
      <p:ext uri="{BB962C8B-B14F-4D97-AF65-F5344CB8AC3E}">
        <p14:creationId xmlns:p14="http://schemas.microsoft.com/office/powerpoint/2010/main" val="28702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5" grpId="0" animBg="1"/>
      <p:bldP spid="76" grpId="0"/>
      <p:bldP spid="78" grpId="0" animBg="1"/>
      <p:bldP spid="79" grpId="0" animBg="1"/>
      <p:bldP spid="83" grpId="0" animBg="1"/>
      <p:bldP spid="84" grpId="0" animBg="1"/>
      <p:bldP spid="85" grpId="0"/>
      <p:bldP spid="86" grpId="0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/>
      <p:bldP spid="108" grpId="0"/>
      <p:bldP spid="109" grpId="0"/>
      <p:bldP spid="110" grpId="0"/>
      <p:bldP spid="111" grpId="0"/>
      <p:bldP spid="112" grpId="0" animBg="1"/>
      <p:bldP spid="113" grpId="0"/>
      <p:bldP spid="118" grpId="0" animBg="1"/>
      <p:bldP spid="1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sosceles Triangle 1">
            <a:extLst>
              <a:ext uri="{FF2B5EF4-FFF2-40B4-BE49-F238E27FC236}">
                <a16:creationId xmlns:a16="http://schemas.microsoft.com/office/drawing/2014/main" id="{A3617AF5-69DD-654E-BC91-CD61E8644350}"/>
              </a:ext>
            </a:extLst>
          </p:cNvPr>
          <p:cNvSpPr/>
          <p:nvPr/>
        </p:nvSpPr>
        <p:spPr>
          <a:xfrm rot="20772765">
            <a:off x="1590393" y="5895025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63">
            <a:extLst>
              <a:ext uri="{FF2B5EF4-FFF2-40B4-BE49-F238E27FC236}">
                <a16:creationId xmlns:a16="http://schemas.microsoft.com/office/drawing/2014/main" id="{7464A6AE-8A9C-064B-900A-6F8E5D6395F3}"/>
              </a:ext>
            </a:extLst>
          </p:cNvPr>
          <p:cNvSpPr/>
          <p:nvPr/>
        </p:nvSpPr>
        <p:spPr>
          <a:xfrm rot="953157">
            <a:off x="1513408" y="5970001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64">
            <a:extLst>
              <a:ext uri="{FF2B5EF4-FFF2-40B4-BE49-F238E27FC236}">
                <a16:creationId xmlns:a16="http://schemas.microsoft.com/office/drawing/2014/main" id="{E7EBBCE4-A66E-654E-A03C-3DA9DC6F4EFD}"/>
              </a:ext>
            </a:extLst>
          </p:cNvPr>
          <p:cNvSpPr/>
          <p:nvPr/>
        </p:nvSpPr>
        <p:spPr>
          <a:xfrm rot="827235" flipH="1">
            <a:off x="143060" y="5939804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65">
            <a:extLst>
              <a:ext uri="{FF2B5EF4-FFF2-40B4-BE49-F238E27FC236}">
                <a16:creationId xmlns:a16="http://schemas.microsoft.com/office/drawing/2014/main" id="{80310263-7683-6048-A742-CEB7670F16B6}"/>
              </a:ext>
            </a:extLst>
          </p:cNvPr>
          <p:cNvSpPr/>
          <p:nvPr/>
        </p:nvSpPr>
        <p:spPr>
          <a:xfrm rot="20646843" flipH="1">
            <a:off x="157754" y="5974957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357CCB8-4E1C-314D-A754-3AF391BD9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9" y="1567349"/>
            <a:ext cx="4116099" cy="39237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E024D55-572A-814A-B4EE-D62A7A3DD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61" y="1990885"/>
            <a:ext cx="3307419" cy="287623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6E2B9E57-1A3F-AA4E-A151-7BD8A473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simple mathematical framework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sosceles Triangle 1">
            <a:extLst>
              <a:ext uri="{FF2B5EF4-FFF2-40B4-BE49-F238E27FC236}">
                <a16:creationId xmlns:a16="http://schemas.microsoft.com/office/drawing/2014/main" id="{A3617AF5-69DD-654E-BC91-CD61E8644350}"/>
              </a:ext>
            </a:extLst>
          </p:cNvPr>
          <p:cNvSpPr/>
          <p:nvPr/>
        </p:nvSpPr>
        <p:spPr>
          <a:xfrm rot="20772765">
            <a:off x="1590393" y="5895025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63">
            <a:extLst>
              <a:ext uri="{FF2B5EF4-FFF2-40B4-BE49-F238E27FC236}">
                <a16:creationId xmlns:a16="http://schemas.microsoft.com/office/drawing/2014/main" id="{7464A6AE-8A9C-064B-900A-6F8E5D6395F3}"/>
              </a:ext>
            </a:extLst>
          </p:cNvPr>
          <p:cNvSpPr/>
          <p:nvPr/>
        </p:nvSpPr>
        <p:spPr>
          <a:xfrm rot="953157">
            <a:off x="1513408" y="5970001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64">
            <a:extLst>
              <a:ext uri="{FF2B5EF4-FFF2-40B4-BE49-F238E27FC236}">
                <a16:creationId xmlns:a16="http://schemas.microsoft.com/office/drawing/2014/main" id="{E7EBBCE4-A66E-654E-A03C-3DA9DC6F4EFD}"/>
              </a:ext>
            </a:extLst>
          </p:cNvPr>
          <p:cNvSpPr/>
          <p:nvPr/>
        </p:nvSpPr>
        <p:spPr>
          <a:xfrm rot="827235" flipH="1">
            <a:off x="143060" y="5939804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65">
            <a:extLst>
              <a:ext uri="{FF2B5EF4-FFF2-40B4-BE49-F238E27FC236}">
                <a16:creationId xmlns:a16="http://schemas.microsoft.com/office/drawing/2014/main" id="{80310263-7683-6048-A742-CEB7670F16B6}"/>
              </a:ext>
            </a:extLst>
          </p:cNvPr>
          <p:cNvSpPr/>
          <p:nvPr/>
        </p:nvSpPr>
        <p:spPr>
          <a:xfrm rot="20646843" flipH="1">
            <a:off x="157754" y="5974957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3DDAD-0C9B-0548-977E-EC1829CA5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4" y="1176650"/>
            <a:ext cx="8417859" cy="41352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C87530-7AF4-224B-9DE0-2BB1E083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 form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2B918-3FC7-D748-A972-521C4C2D7629}"/>
              </a:ext>
            </a:extLst>
          </p:cNvPr>
          <p:cNvSpPr/>
          <p:nvPr/>
        </p:nvSpPr>
        <p:spPr>
          <a:xfrm>
            <a:off x="424729" y="1111278"/>
            <a:ext cx="530012" cy="3544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2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452" y="1176234"/>
            <a:ext cx="2848335" cy="319929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ecYeast7: an improved model of </a:t>
            </a:r>
            <a:r>
              <a:rPr lang="en-US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S. cerevisiae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23" y="1176234"/>
            <a:ext cx="2378149" cy="334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271" y="2234968"/>
            <a:ext cx="2266181" cy="1228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66E5F7-9194-4F45-B0EB-7B4F0D2ED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296" y="4668078"/>
            <a:ext cx="2267277" cy="1426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7C5186-79C6-443D-ACE7-8C8EC1164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69" y="4646306"/>
            <a:ext cx="2272885" cy="1451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FA78DC-A671-4222-B5DA-5234006E1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823" y="4654255"/>
            <a:ext cx="2272292" cy="144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phenotype predictions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30628" y="1337610"/>
            <a:ext cx="3635764" cy="7899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Respiration/fermentation switch (in WT and knockout): chemostat simulations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9" y="2202882"/>
            <a:ext cx="3443537" cy="33674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182C-F0B0-774F-9744-28ACE5D67467}"/>
              </a:ext>
            </a:extLst>
          </p:cNvPr>
          <p:cNvGrpSpPr/>
          <p:nvPr/>
        </p:nvGrpSpPr>
        <p:grpSpPr>
          <a:xfrm>
            <a:off x="4572000" y="1628297"/>
            <a:ext cx="3922830" cy="3941989"/>
            <a:chOff x="18150839" y="13325595"/>
            <a:chExt cx="5497619" cy="55244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D4F490-89C2-274B-B34B-C40A01947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50839" y="13325595"/>
              <a:ext cx="5497619" cy="55244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BCDB8-E48D-904F-B7A4-0D2D2B49A73A}"/>
                </a:ext>
              </a:extLst>
            </p:cNvPr>
            <p:cNvSpPr/>
            <p:nvPr/>
          </p:nvSpPr>
          <p:spPr>
            <a:xfrm>
              <a:off x="18150839" y="13339021"/>
              <a:ext cx="5497619" cy="5497619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8639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97" y="346039"/>
            <a:ext cx="2327429" cy="23444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40" y="2752547"/>
            <a:ext cx="4210473" cy="3436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636" y="4284830"/>
            <a:ext cx="3569554" cy="910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94636" y="3966500"/>
            <a:ext cx="4649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[%] in predicting exchange fluxes: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7917" y="1136299"/>
            <a:ext cx="52182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Stress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S. cerevisiae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grown at 14 different stress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Glucose-limited aerobic chemostats @ 0.1 1/h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Proteomic data gathered for each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Created </a:t>
            </a: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condition-specific models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Integrating proteomics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87" y="3741383"/>
            <a:ext cx="2396841" cy="2410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576" y="3779938"/>
            <a:ext cx="2895000" cy="23846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6" y="2920922"/>
            <a:ext cx="2575813" cy="25469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323" y="1595416"/>
            <a:ext cx="5148431" cy="7971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9885" y="5524821"/>
            <a:ext cx="2902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Converging trend: Increased CCM and aminoacid degradation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62557" y="4361160"/>
            <a:ext cx="814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EB2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68972" y="4929710"/>
            <a:ext cx="814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F8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EtOH</a:t>
            </a:r>
            <a:endParaRPr lang="en-US" sz="1400" dirty="0">
              <a:solidFill>
                <a:srgbClr val="0F8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55216" y="3049150"/>
            <a:ext cx="814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3A54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  <a:endParaRPr lang="en-US" sz="1400" dirty="0">
              <a:solidFill>
                <a:srgbClr val="3A54A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6552" y="2560115"/>
            <a:ext cx="1849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General trends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89301" y="3456118"/>
            <a:ext cx="2779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Enzyme-specific trends</a:t>
            </a:r>
          </a:p>
        </p:txBody>
      </p:sp>
      <p:sp>
        <p:nvSpPr>
          <p:cNvPr id="26" name="Bent Arrow 25"/>
          <p:cNvSpPr/>
          <p:nvPr/>
        </p:nvSpPr>
        <p:spPr>
          <a:xfrm flipH="1" flipV="1">
            <a:off x="3062600" y="2348474"/>
            <a:ext cx="839449" cy="864205"/>
          </a:xfrm>
          <a:prstGeom prst="bentArrow">
            <a:avLst>
              <a:gd name="adj1" fmla="val 25040"/>
              <a:gd name="adj2" fmla="val 27777"/>
              <a:gd name="adj3" fmla="val 33245"/>
              <a:gd name="adj4" fmla="val 49583"/>
            </a:avLst>
          </a:prstGeom>
          <a:solidFill>
            <a:srgbClr val="E7F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A6AB2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592379" y="2454167"/>
            <a:ext cx="408121" cy="1043776"/>
          </a:xfrm>
          <a:prstGeom prst="downArrow">
            <a:avLst/>
          </a:prstGeom>
          <a:solidFill>
            <a:srgbClr val="E7F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5378" y="978807"/>
            <a:ext cx="8818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usage: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expressed in absolute terms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mmol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gDW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or as a fraction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78819" y="3702994"/>
            <a:ext cx="27236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B852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Increased usage</a:t>
            </a:r>
          </a:p>
          <a:p>
            <a:r>
              <a:rPr lang="en-US" sz="1200" dirty="0">
                <a:solidFill>
                  <a:srgbClr val="EB24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Heat: LYS21; HIS5; ERG8; ILV3</a:t>
            </a:r>
          </a:p>
          <a:p>
            <a:r>
              <a:rPr lang="en-US" sz="1200" dirty="0">
                <a:solidFill>
                  <a:srgbClr val="3A54A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Osmosis: NDI1; ARO3; CIT1; ILV</a:t>
            </a:r>
          </a:p>
          <a:p>
            <a:r>
              <a:rPr lang="en-US" sz="1200" dirty="0">
                <a:solidFill>
                  <a:srgbClr val="0F814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Ethanol: MLS1; PYK2; HIS5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78819" y="4659797"/>
            <a:ext cx="25944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5BB7C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Decreased usage</a:t>
            </a:r>
          </a:p>
          <a:p>
            <a:r>
              <a:rPr lang="en-US" sz="1200" dirty="0">
                <a:solidFill>
                  <a:srgbClr val="EB24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Heat: GLN4; ADE5,7; UGP1; APA1</a:t>
            </a:r>
          </a:p>
          <a:p>
            <a:r>
              <a:rPr lang="en-US" sz="1200" dirty="0">
                <a:solidFill>
                  <a:srgbClr val="3A54A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Osmosis: ADE5,7; ADE4; ADE2</a:t>
            </a:r>
          </a:p>
          <a:p>
            <a:r>
              <a:rPr lang="en-US" sz="1200" dirty="0">
                <a:solidFill>
                  <a:srgbClr val="0F814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Ethanol: UGP1 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enzyme usage under stress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16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/>
      <p:bldP spid="23" grpId="0"/>
      <p:bldP spid="24" grpId="0"/>
      <p:bldP spid="25" grpId="0"/>
      <p:bldP spid="26" grpId="0" animBg="1"/>
      <p:bldP spid="9" grpId="0" animBg="1"/>
      <p:bldP spid="20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4C310-0F61-D94D-9D7C-190C52A1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378" y="795319"/>
            <a:ext cx="3451400" cy="243450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 for yeast, but what about other bugs?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160D00-F987-3D48-9219-F8FBBBDEC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70" y="2463694"/>
            <a:ext cx="1559060" cy="345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3998F-668F-C142-9415-0A1DFCCF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62" y="786388"/>
            <a:ext cx="4167616" cy="2434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D7105-1A62-B048-818F-DD89E56D0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14" y="3429000"/>
            <a:ext cx="3833864" cy="2808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DF2E2B-71E4-1243-BC3F-DA9BAFE07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5599" y="3308419"/>
            <a:ext cx="3934823" cy="29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3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B13A94-278B-4B48-8793-27033D0D6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04" y="2606340"/>
            <a:ext cx="4967696" cy="3654609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 for yeast, but what about other bugs?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65532-0F70-EA4D-BF88-29A54CAB0F41}"/>
              </a:ext>
            </a:extLst>
          </p:cNvPr>
          <p:cNvSpPr/>
          <p:nvPr/>
        </p:nvSpPr>
        <p:spPr>
          <a:xfrm>
            <a:off x="90436" y="1190265"/>
            <a:ext cx="4584694" cy="2370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24000" tIns="108000" rIns="324000" rtlCol="0" anchor="ctr"/>
          <a:lstStyle/>
          <a:p>
            <a:pPr algn="just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Lessons from BRENDA</a:t>
            </a:r>
          </a:p>
          <a:p>
            <a:pPr algn="just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en-US" b="1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</a:t>
            </a:r>
            <a:r>
              <a:rPr lang="en-US" i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values are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heterogeneously available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show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extremely high variability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amongst organisms and metabolic contexts, limiting the applicability of the original method to other GEMs.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C68DE2-1277-0447-9666-2C1309C2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420" y="1530116"/>
            <a:ext cx="2189387" cy="4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5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27"/>
          <p:cNvSpPr txBox="1">
            <a:spLocks noChangeArrowheads="1"/>
          </p:cNvSpPr>
          <p:nvPr/>
        </p:nvSpPr>
        <p:spPr>
          <a:xfrm>
            <a:off x="277863" y="3702403"/>
            <a:ext cx="8122559" cy="22411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limitations: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metabolic reaction is limited by its corresponding enzyme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Enzymes have different catalytic activities → pathways will have different limitations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want to model them!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031" r="770" b="1342"/>
          <a:stretch/>
        </p:blipFill>
        <p:spPr>
          <a:xfrm>
            <a:off x="3834043" y="1030556"/>
            <a:ext cx="4867997" cy="2922056"/>
          </a:xfrm>
          <a:prstGeom prst="rect">
            <a:avLst/>
          </a:prstGeom>
          <a:ln>
            <a:noFill/>
          </a:ln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307133" y="1381473"/>
            <a:ext cx="4081733" cy="16951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Metabolism: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core of cellular function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Huge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constrained</a:t>
            </a:r>
          </a:p>
        </p:txBody>
      </p:sp>
    </p:spTree>
    <p:extLst>
      <p:ext uri="{BB962C8B-B14F-4D97-AF65-F5344CB8AC3E}">
        <p14:creationId xmlns:p14="http://schemas.microsoft.com/office/powerpoint/2010/main" val="286515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798CD42-3762-4D49-A240-E2D7E5781B69}"/>
              </a:ext>
            </a:extLst>
          </p:cNvPr>
          <p:cNvGrpSpPr/>
          <p:nvPr/>
        </p:nvGrpSpPr>
        <p:grpSpPr>
          <a:xfrm>
            <a:off x="90436" y="1792150"/>
            <a:ext cx="8298062" cy="4441455"/>
            <a:chOff x="102360" y="1570411"/>
            <a:chExt cx="8298062" cy="44414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FB8258-5AD5-D347-9E0B-45D910788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60" y="1570411"/>
              <a:ext cx="8298062" cy="44414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7293AC-DEF9-FB4B-81F6-9F779254B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2622" y="3139285"/>
              <a:ext cx="3156781" cy="268207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274CD4-2AB1-EA4B-9609-B07C720F0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157" y="2285912"/>
              <a:ext cx="1591232" cy="1675214"/>
            </a:xfrm>
            <a:prstGeom prst="rect">
              <a:avLst/>
            </a:prstGeom>
          </p:spPr>
        </p:pic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A054B747-7956-F647-8D54-E5D75D908051}"/>
                </a:ext>
              </a:extLst>
            </p:cNvPr>
            <p:cNvSpPr/>
            <p:nvPr/>
          </p:nvSpPr>
          <p:spPr>
            <a:xfrm>
              <a:off x="838686" y="4309607"/>
              <a:ext cx="497133" cy="1030144"/>
            </a:xfrm>
            <a:prstGeom prst="bentArrow">
              <a:avLst/>
            </a:prstGeom>
            <a:gradFill flip="none" rotWithShape="1">
              <a:gsLst>
                <a:gs pos="0">
                  <a:srgbClr val="4472C4">
                    <a:lumMod val="40000"/>
                    <a:lumOff val="60000"/>
                  </a:srgbClr>
                </a:gs>
                <a:gs pos="46000">
                  <a:srgbClr val="4472C4">
                    <a:lumMod val="95000"/>
                    <a:lumOff val="5000"/>
                  </a:srgbClr>
                </a:gs>
                <a:gs pos="100000">
                  <a:srgbClr val="4472C4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6ED75EC8-4C6E-824A-97A7-0165B9F53199}"/>
                </a:ext>
              </a:extLst>
            </p:cNvPr>
            <p:cNvSpPr/>
            <p:nvPr/>
          </p:nvSpPr>
          <p:spPr>
            <a:xfrm>
              <a:off x="3863693" y="4244195"/>
              <a:ext cx="1027485" cy="369202"/>
            </a:xfrm>
            <a:prstGeom prst="rightArrow">
              <a:avLst/>
            </a:prstGeom>
            <a:gradFill flip="none" rotWithShape="1">
              <a:gsLst>
                <a:gs pos="0">
                  <a:srgbClr val="70AD47">
                    <a:lumMod val="75000"/>
                    <a:shade val="30000"/>
                    <a:satMod val="115000"/>
                  </a:srgbClr>
                </a:gs>
                <a:gs pos="50000">
                  <a:srgbClr val="70AD47">
                    <a:lumMod val="75000"/>
                    <a:shade val="67500"/>
                    <a:satMod val="115000"/>
                  </a:srgbClr>
                </a:gs>
                <a:gs pos="100000">
                  <a:srgbClr val="70AD47">
                    <a:lumMod val="75000"/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C2DD370C-9833-7B48-B7E0-CC71543433EB}"/>
                </a:ext>
              </a:extLst>
            </p:cNvPr>
            <p:cNvSpPr/>
            <p:nvPr/>
          </p:nvSpPr>
          <p:spPr>
            <a:xfrm rot="10800000">
              <a:off x="2523035" y="4709903"/>
              <a:ext cx="658060" cy="986287"/>
            </a:xfrm>
            <a:prstGeom prst="bentArrow">
              <a:avLst>
                <a:gd name="adj1" fmla="val 21375"/>
                <a:gd name="adj2" fmla="val 25000"/>
                <a:gd name="adj3" fmla="val 27417"/>
                <a:gd name="adj4" fmla="val 36500"/>
              </a:avLst>
            </a:prstGeom>
            <a:gradFill flip="none" rotWithShape="1">
              <a:gsLst>
                <a:gs pos="0">
                  <a:srgbClr val="ED7D31">
                    <a:lumMod val="40000"/>
                    <a:lumOff val="60000"/>
                  </a:srgbClr>
                </a:gs>
                <a:gs pos="46000">
                  <a:srgbClr val="ED7D31">
                    <a:lumMod val="95000"/>
                    <a:lumOff val="5000"/>
                  </a:srgbClr>
                </a:gs>
                <a:gs pos="100000">
                  <a:srgbClr val="ED7D31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030C240F-BF02-7546-B3F2-A90743D447A8}"/>
                </a:ext>
              </a:extLst>
            </p:cNvPr>
            <p:cNvSpPr/>
            <p:nvPr/>
          </p:nvSpPr>
          <p:spPr>
            <a:xfrm rot="5400000" flipV="1">
              <a:off x="2772052" y="3000562"/>
              <a:ext cx="882618" cy="722594"/>
            </a:xfrm>
            <a:prstGeom prst="bentArrow">
              <a:avLst/>
            </a:prstGeom>
            <a:gradFill flip="none" rotWithShape="1">
              <a:gsLst>
                <a:gs pos="0">
                  <a:srgbClr val="4472C4">
                    <a:lumMod val="40000"/>
                    <a:lumOff val="60000"/>
                  </a:srgbClr>
                </a:gs>
                <a:gs pos="46000">
                  <a:srgbClr val="4472C4">
                    <a:lumMod val="95000"/>
                    <a:lumOff val="5000"/>
                  </a:srgbClr>
                </a:gs>
                <a:gs pos="100000">
                  <a:srgbClr val="4472C4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BA552A11-C7B4-534A-A20C-9B04E5B05FFA}"/>
                </a:ext>
              </a:extLst>
            </p:cNvPr>
            <p:cNvSpPr/>
            <p:nvPr/>
          </p:nvSpPr>
          <p:spPr>
            <a:xfrm rot="5400000">
              <a:off x="1899691" y="2999804"/>
              <a:ext cx="882617" cy="724137"/>
            </a:xfrm>
            <a:prstGeom prst="bentArrow">
              <a:avLst/>
            </a:prstGeom>
            <a:gradFill flip="none" rotWithShape="1">
              <a:gsLst>
                <a:gs pos="0">
                  <a:srgbClr val="4472C4">
                    <a:lumMod val="40000"/>
                    <a:lumOff val="60000"/>
                  </a:srgbClr>
                </a:gs>
                <a:gs pos="46000">
                  <a:srgbClr val="4472C4">
                    <a:lumMod val="95000"/>
                    <a:lumOff val="5000"/>
                  </a:srgbClr>
                </a:gs>
                <a:gs pos="100000">
                  <a:srgbClr val="4472C4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B853CEC-C1BA-1C43-B288-466353333265}"/>
                </a:ext>
              </a:extLst>
            </p:cNvPr>
            <p:cNvSpPr/>
            <p:nvPr/>
          </p:nvSpPr>
          <p:spPr>
            <a:xfrm>
              <a:off x="824879" y="5282113"/>
              <a:ext cx="1698156" cy="4541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D6E44B-BB5D-E04A-9AD7-A58D5AA34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229" y="5297206"/>
              <a:ext cx="1621956" cy="398984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659E5855-551C-FF41-AD9C-B339DA54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forward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387850-CEFF-D942-854C-1193D2E78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6291" y="5469393"/>
            <a:ext cx="632807" cy="618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DDBFBD-7787-4E43-B7F5-27E6997B8F11}"/>
              </a:ext>
            </a:extLst>
          </p:cNvPr>
          <p:cNvSpPr txBox="1"/>
          <p:nvPr/>
        </p:nvSpPr>
        <p:spPr>
          <a:xfrm>
            <a:off x="4968462" y="1111278"/>
            <a:ext cx="3824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generation of functional and calibrated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any organism for which a GEM is available with minimal human intervention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9DA16-33D9-5145-A9AB-772816702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1794" y="1554684"/>
            <a:ext cx="851443" cy="2307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13E244-7375-B045-B102-86AEDE95A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7498" y="896804"/>
            <a:ext cx="1783939" cy="8833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32C15B-EC11-E048-AB31-9448BAE1F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7702" y="3925946"/>
            <a:ext cx="2895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2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59E5855-551C-FF41-AD9C-B339DA54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forward: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ecModels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container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A5FF163-FFED-0446-9146-0512D7E5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1" y="705261"/>
            <a:ext cx="7346355" cy="55097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A6ED48E-5602-2F4A-B54B-B68AB269597C}"/>
              </a:ext>
            </a:extLst>
          </p:cNvPr>
          <p:cNvSpPr/>
          <p:nvPr/>
        </p:nvSpPr>
        <p:spPr>
          <a:xfrm>
            <a:off x="164072" y="6389478"/>
            <a:ext cx="444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https://github.com/SysBioChalmers/ecModels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060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AA3F5C-1906-9D4F-9D8C-EE2CB469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533048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collection of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2886A947-83B0-BA41-8DCC-7D9C654D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7" y="1111278"/>
            <a:ext cx="5816600" cy="4013200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C3D2F03-C243-BA48-B842-4189CAECBE25}"/>
              </a:ext>
            </a:extLst>
          </p:cNvPr>
          <p:cNvGrpSpPr/>
          <p:nvPr/>
        </p:nvGrpSpPr>
        <p:grpSpPr>
          <a:xfrm>
            <a:off x="1651823" y="2467895"/>
            <a:ext cx="545692" cy="1086465"/>
            <a:chOff x="1946788" y="2467895"/>
            <a:chExt cx="545692" cy="10864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19F0306-BFC6-D64E-8B85-48EC71D1BBAF}"/>
                </a:ext>
              </a:extLst>
            </p:cNvPr>
            <p:cNvSpPr/>
            <p:nvPr/>
          </p:nvSpPr>
          <p:spPr>
            <a:xfrm>
              <a:off x="1946789" y="3318386"/>
              <a:ext cx="545691" cy="23597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CBF1FD3-2756-1F4E-B287-6D1E0DA1C608}"/>
                </a:ext>
              </a:extLst>
            </p:cNvPr>
            <p:cNvSpPr/>
            <p:nvPr/>
          </p:nvSpPr>
          <p:spPr>
            <a:xfrm>
              <a:off x="1946788" y="2467895"/>
              <a:ext cx="545691" cy="23597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B7997F6-49F9-AA4C-88E4-27F8AA0A42A9}"/>
              </a:ext>
            </a:extLst>
          </p:cNvPr>
          <p:cNvGrpSpPr/>
          <p:nvPr/>
        </p:nvGrpSpPr>
        <p:grpSpPr>
          <a:xfrm>
            <a:off x="3360723" y="2453147"/>
            <a:ext cx="545692" cy="1086465"/>
            <a:chOff x="1946788" y="2467895"/>
            <a:chExt cx="545692" cy="1086465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D21E679-3462-DF4D-B4F7-C870939ADF45}"/>
                </a:ext>
              </a:extLst>
            </p:cNvPr>
            <p:cNvSpPr/>
            <p:nvPr/>
          </p:nvSpPr>
          <p:spPr>
            <a:xfrm>
              <a:off x="1946789" y="3318386"/>
              <a:ext cx="545691" cy="235974"/>
            </a:xfrm>
            <a:prstGeom prst="ellipse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EC81A0F-F528-1B47-8089-74AEC9496509}"/>
                </a:ext>
              </a:extLst>
            </p:cNvPr>
            <p:cNvSpPr/>
            <p:nvPr/>
          </p:nvSpPr>
          <p:spPr>
            <a:xfrm>
              <a:off x="1946788" y="2467895"/>
              <a:ext cx="545691" cy="235974"/>
            </a:xfrm>
            <a:prstGeom prst="ellipse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9916880-E132-6643-9CFD-5E49C8C20DF2}"/>
              </a:ext>
            </a:extLst>
          </p:cNvPr>
          <p:cNvSpPr txBox="1"/>
          <p:nvPr/>
        </p:nvSpPr>
        <p:spPr>
          <a:xfrm>
            <a:off x="6203314" y="2349319"/>
            <a:ext cx="2866945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Enzymes coverage varies due to differences in functional annotation. </a:t>
            </a:r>
          </a:p>
        </p:txBody>
      </p:sp>
    </p:spTree>
    <p:extLst>
      <p:ext uri="{BB962C8B-B14F-4D97-AF65-F5344CB8AC3E}">
        <p14:creationId xmlns:p14="http://schemas.microsoft.com/office/powerpoint/2010/main" val="191079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DFA34F9-D979-4149-B5B0-3A18CE2E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7" y="1358007"/>
            <a:ext cx="2108200" cy="1993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AA3F5C-1906-9D4F-9D8C-EE2CB469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586455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the solution space - FVA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D74DD6-B47C-8244-B741-66980B434403}"/>
              </a:ext>
            </a:extLst>
          </p:cNvPr>
          <p:cNvGrpSpPr/>
          <p:nvPr/>
        </p:nvGrpSpPr>
        <p:grpSpPr>
          <a:xfrm>
            <a:off x="1574717" y="2260174"/>
            <a:ext cx="595289" cy="50504"/>
            <a:chOff x="5954988" y="1534474"/>
            <a:chExt cx="595289" cy="5050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88586E4-0DA5-8A4F-9684-775E80490221}"/>
                </a:ext>
              </a:extLst>
            </p:cNvPr>
            <p:cNvSpPr/>
            <p:nvPr/>
          </p:nvSpPr>
          <p:spPr>
            <a:xfrm>
              <a:off x="6502583" y="1534474"/>
              <a:ext cx="47694" cy="47694"/>
            </a:xfrm>
            <a:prstGeom prst="ellipse">
              <a:avLst/>
            </a:prstGeom>
            <a:solidFill>
              <a:srgbClr val="2A6AB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A268498-326B-1043-BB92-B6479C80A7E2}"/>
                </a:ext>
              </a:extLst>
            </p:cNvPr>
            <p:cNvSpPr/>
            <p:nvPr/>
          </p:nvSpPr>
          <p:spPr>
            <a:xfrm>
              <a:off x="5954988" y="1537284"/>
              <a:ext cx="47694" cy="47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5829A31-CD1F-E84D-8350-C550292F1739}"/>
                </a:ext>
              </a:extLst>
            </p:cNvPr>
            <p:cNvCxnSpPr>
              <a:cxnSpLocks/>
              <a:endCxn id="78" idx="2"/>
            </p:cNvCxnSpPr>
            <p:nvPr/>
          </p:nvCxnSpPr>
          <p:spPr>
            <a:xfrm>
              <a:off x="6002682" y="1557878"/>
              <a:ext cx="499901" cy="4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5" name="Oval 164">
            <a:extLst>
              <a:ext uri="{FF2B5EF4-FFF2-40B4-BE49-F238E27FC236}">
                <a16:creationId xmlns:a16="http://schemas.microsoft.com/office/drawing/2014/main" id="{A7D3F030-E840-3C45-9136-AA3089C16FD7}"/>
              </a:ext>
            </a:extLst>
          </p:cNvPr>
          <p:cNvSpPr/>
          <p:nvPr/>
        </p:nvSpPr>
        <p:spPr>
          <a:xfrm>
            <a:off x="2380238" y="1487788"/>
            <a:ext cx="282753" cy="5174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76FD256-3623-8740-B392-02C404696D06}"/>
              </a:ext>
            </a:extLst>
          </p:cNvPr>
          <p:cNvSpPr txBox="1"/>
          <p:nvPr/>
        </p:nvSpPr>
        <p:spPr>
          <a:xfrm>
            <a:off x="3003604" y="1675387"/>
            <a:ext cx="4326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-Median flux variability reduced in orders magnitude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AD4384A-D59A-034C-89FB-C4771A0C0FDA}"/>
              </a:ext>
            </a:extLst>
          </p:cNvPr>
          <p:cNvSpPr txBox="1"/>
          <p:nvPr/>
        </p:nvSpPr>
        <p:spPr>
          <a:xfrm>
            <a:off x="2981747" y="2198877"/>
            <a:ext cx="4949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-Number of totally variable fluxes is drastically reduced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D61796-050E-4E4D-8CAA-FF440479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38" grpId="0"/>
      <p:bldP spid="1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DC43D-0955-CE43-A4F1-B45EA112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7" y="1358007"/>
            <a:ext cx="2108200" cy="1993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AA3F5C-1906-9D4F-9D8C-EE2CB469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586455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the solution space - FVA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DE5762-A224-F441-B191-AE02FCF815B9}"/>
              </a:ext>
            </a:extLst>
          </p:cNvPr>
          <p:cNvGrpSpPr/>
          <p:nvPr/>
        </p:nvGrpSpPr>
        <p:grpSpPr>
          <a:xfrm>
            <a:off x="5146999" y="1372882"/>
            <a:ext cx="2007733" cy="1812406"/>
            <a:chOff x="5207695" y="1451682"/>
            <a:chExt cx="2007733" cy="18124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C7E748-A5EB-BB46-A5FF-5C13C49F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4268" y="1580321"/>
              <a:ext cx="1871160" cy="165577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02A3B-4F15-3C4E-85AB-7E41D1C425A1}"/>
                </a:ext>
              </a:extLst>
            </p:cNvPr>
            <p:cNvSpPr txBox="1"/>
            <p:nvPr/>
          </p:nvSpPr>
          <p:spPr>
            <a:xfrm>
              <a:off x="5671266" y="1844820"/>
              <a:ext cx="86274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Model</a:t>
              </a:r>
            </a:p>
            <a:p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</a:t>
              </a:r>
              <a:r>
                <a:rPr lang="en-US" sz="1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ecModel</a:t>
              </a:r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C177033-E83F-B14D-9018-C14D4962D5FF}"/>
                </a:ext>
              </a:extLst>
            </p:cNvPr>
            <p:cNvSpPr/>
            <p:nvPr/>
          </p:nvSpPr>
          <p:spPr>
            <a:xfrm>
              <a:off x="5763356" y="1920317"/>
              <a:ext cx="66778" cy="73569"/>
            </a:xfrm>
            <a:prstGeom prst="ellipse">
              <a:avLst/>
            </a:prstGeom>
            <a:solidFill>
              <a:srgbClr val="2A6AB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12E835-B435-EB48-92DA-C9744CC83D0C}"/>
                </a:ext>
              </a:extLst>
            </p:cNvPr>
            <p:cNvSpPr/>
            <p:nvPr/>
          </p:nvSpPr>
          <p:spPr>
            <a:xfrm>
              <a:off x="5763356" y="2109386"/>
              <a:ext cx="66778" cy="735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967D4F-308C-AA49-A909-82551C9F0B77}"/>
                </a:ext>
              </a:extLst>
            </p:cNvPr>
            <p:cNvSpPr txBox="1"/>
            <p:nvPr/>
          </p:nvSpPr>
          <p:spPr>
            <a:xfrm>
              <a:off x="5715117" y="1451682"/>
              <a:ext cx="11889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K. </a:t>
              </a:r>
              <a:r>
                <a:rPr lang="en-US" sz="1000" i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marxianus</a:t>
              </a:r>
              <a:endParaRPr lang="en-US" sz="1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13CE8A0-81FC-3A4C-944B-A2AA9E73CBA6}"/>
                </a:ext>
              </a:extLst>
            </p:cNvPr>
            <p:cNvSpPr/>
            <p:nvPr/>
          </p:nvSpPr>
          <p:spPr>
            <a:xfrm>
              <a:off x="5582259" y="1698151"/>
              <a:ext cx="1456751" cy="1361246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F7FCAD-4B1C-214E-97F9-96F3A8571B71}"/>
                </a:ext>
              </a:extLst>
            </p:cNvPr>
            <p:cNvSpPr/>
            <p:nvPr/>
          </p:nvSpPr>
          <p:spPr>
            <a:xfrm>
              <a:off x="5510629" y="3075342"/>
              <a:ext cx="1564597" cy="1711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B441E0-B74E-AB4F-9DC4-2D2B66097381}"/>
                </a:ext>
              </a:extLst>
            </p:cNvPr>
            <p:cNvGrpSpPr/>
            <p:nvPr/>
          </p:nvGrpSpPr>
          <p:grpSpPr>
            <a:xfrm>
              <a:off x="5811647" y="3013713"/>
              <a:ext cx="1269983" cy="250375"/>
              <a:chOff x="7552365" y="2639785"/>
              <a:chExt cx="1269983" cy="25037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FE7651-B6A3-4743-9E5F-0D79028548A6}"/>
                  </a:ext>
                </a:extLst>
              </p:cNvPr>
              <p:cNvSpPr txBox="1"/>
              <p:nvPr/>
            </p:nvSpPr>
            <p:spPr>
              <a:xfrm>
                <a:off x="7552365" y="2639785"/>
                <a:ext cx="4222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10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-2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68770A-94FE-D243-9C8A-D2C852394D10}"/>
                  </a:ext>
                </a:extLst>
              </p:cNvPr>
              <p:cNvSpPr txBox="1"/>
              <p:nvPr/>
            </p:nvSpPr>
            <p:spPr>
              <a:xfrm>
                <a:off x="7995758" y="2639785"/>
                <a:ext cx="37627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10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9E6A8DE-8F1A-7144-BDDC-8F0D0982585B}"/>
                  </a:ext>
                </a:extLst>
              </p:cNvPr>
              <p:cNvSpPr txBox="1"/>
              <p:nvPr/>
            </p:nvSpPr>
            <p:spPr>
              <a:xfrm>
                <a:off x="8411868" y="2643939"/>
                <a:ext cx="4104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10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6F0DEC-5083-6E4C-8F7B-4C8F839EB884}"/>
                </a:ext>
              </a:extLst>
            </p:cNvPr>
            <p:cNvGrpSpPr/>
            <p:nvPr/>
          </p:nvGrpSpPr>
          <p:grpSpPr>
            <a:xfrm>
              <a:off x="5207695" y="1594337"/>
              <a:ext cx="466061" cy="1597316"/>
              <a:chOff x="7079743" y="993681"/>
              <a:chExt cx="466061" cy="159731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BFEA8A5-4C49-8E42-B8FD-F8AFE845691A}"/>
                  </a:ext>
                </a:extLst>
              </p:cNvPr>
              <p:cNvSpPr/>
              <p:nvPr/>
            </p:nvSpPr>
            <p:spPr>
              <a:xfrm>
                <a:off x="7214983" y="1061568"/>
                <a:ext cx="227585" cy="1458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-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EF8A405-C81B-A04B-8481-739C9B7DCC9F}"/>
                  </a:ext>
                </a:extLst>
              </p:cNvPr>
              <p:cNvGrpSpPr/>
              <p:nvPr/>
            </p:nvGrpSpPr>
            <p:grpSpPr>
              <a:xfrm>
                <a:off x="7079743" y="993681"/>
                <a:ext cx="466061" cy="1597316"/>
                <a:chOff x="5271826" y="973304"/>
                <a:chExt cx="466061" cy="1597316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6B74250-2AA0-B54A-8DEF-3B1C16A8435A}"/>
                    </a:ext>
                  </a:extLst>
                </p:cNvPr>
                <p:cNvSpPr txBox="1"/>
                <p:nvPr/>
              </p:nvSpPr>
              <p:spPr>
                <a:xfrm>
                  <a:off x="5398241" y="973304"/>
                  <a:ext cx="33226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ABCF4BE-FC1E-DB4D-82FC-3DBFE6E510BE}"/>
                    </a:ext>
                  </a:extLst>
                </p:cNvPr>
                <p:cNvSpPr txBox="1"/>
                <p:nvPr/>
              </p:nvSpPr>
              <p:spPr>
                <a:xfrm>
                  <a:off x="5304566" y="1653614"/>
                  <a:ext cx="4207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0.5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A792353-F5AA-3A4C-BEB8-FBBA77B2AD9B}"/>
                    </a:ext>
                  </a:extLst>
                </p:cNvPr>
                <p:cNvSpPr txBox="1"/>
                <p:nvPr/>
              </p:nvSpPr>
              <p:spPr>
                <a:xfrm>
                  <a:off x="5271826" y="1992122"/>
                  <a:ext cx="45069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0.25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AE0E0D-D602-854C-8025-674084AF5616}"/>
                    </a:ext>
                  </a:extLst>
                </p:cNvPr>
                <p:cNvSpPr txBox="1"/>
                <p:nvPr/>
              </p:nvSpPr>
              <p:spPr>
                <a:xfrm>
                  <a:off x="5277477" y="1309616"/>
                  <a:ext cx="44913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0.75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68F37BE-E568-5341-9F59-D5C0C4280659}"/>
                    </a:ext>
                  </a:extLst>
                </p:cNvPr>
                <p:cNvSpPr txBox="1"/>
                <p:nvPr/>
              </p:nvSpPr>
              <p:spPr>
                <a:xfrm>
                  <a:off x="5405624" y="2324399"/>
                  <a:ext cx="33226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</a:p>
              </p:txBody>
            </p:sp>
          </p:grp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D74DD6-B47C-8244-B741-66980B434403}"/>
              </a:ext>
            </a:extLst>
          </p:cNvPr>
          <p:cNvGrpSpPr/>
          <p:nvPr/>
        </p:nvGrpSpPr>
        <p:grpSpPr>
          <a:xfrm>
            <a:off x="1574717" y="2260174"/>
            <a:ext cx="595289" cy="50504"/>
            <a:chOff x="5954988" y="1534474"/>
            <a:chExt cx="595289" cy="5050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88586E4-0DA5-8A4F-9684-775E80490221}"/>
                </a:ext>
              </a:extLst>
            </p:cNvPr>
            <p:cNvSpPr/>
            <p:nvPr/>
          </p:nvSpPr>
          <p:spPr>
            <a:xfrm>
              <a:off x="6502583" y="1534474"/>
              <a:ext cx="47694" cy="47694"/>
            </a:xfrm>
            <a:prstGeom prst="ellipse">
              <a:avLst/>
            </a:prstGeom>
            <a:solidFill>
              <a:srgbClr val="2A6AB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A268498-326B-1043-BB92-B6479C80A7E2}"/>
                </a:ext>
              </a:extLst>
            </p:cNvPr>
            <p:cNvSpPr/>
            <p:nvPr/>
          </p:nvSpPr>
          <p:spPr>
            <a:xfrm>
              <a:off x="5954988" y="1537284"/>
              <a:ext cx="47694" cy="47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5829A31-CD1F-E84D-8350-C550292F1739}"/>
                </a:ext>
              </a:extLst>
            </p:cNvPr>
            <p:cNvCxnSpPr>
              <a:cxnSpLocks/>
              <a:endCxn id="78" idx="2"/>
            </p:cNvCxnSpPr>
            <p:nvPr/>
          </p:nvCxnSpPr>
          <p:spPr>
            <a:xfrm>
              <a:off x="6002682" y="1557878"/>
              <a:ext cx="499901" cy="4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5" name="Oval 164">
            <a:extLst>
              <a:ext uri="{FF2B5EF4-FFF2-40B4-BE49-F238E27FC236}">
                <a16:creationId xmlns:a16="http://schemas.microsoft.com/office/drawing/2014/main" id="{A7D3F030-E840-3C45-9136-AA3089C16FD7}"/>
              </a:ext>
            </a:extLst>
          </p:cNvPr>
          <p:cNvSpPr/>
          <p:nvPr/>
        </p:nvSpPr>
        <p:spPr>
          <a:xfrm>
            <a:off x="2380238" y="1487788"/>
            <a:ext cx="282753" cy="5174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BE02BD-3296-EB48-BC95-DE853F0D1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824" y="1351114"/>
            <a:ext cx="2032000" cy="1854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21A5D5F-954D-4642-9A8D-D10A458A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88" y="3741761"/>
            <a:ext cx="2006600" cy="1854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7DB56F3-A564-9245-BA9B-1A8287573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951" y="3719321"/>
            <a:ext cx="2133600" cy="1854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611D5B-20CF-EA49-A643-A3E33FEA9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630" y="3696141"/>
            <a:ext cx="2057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5E79A297-5544-764C-B355-D1E3DCA7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exploring mutant phenotypes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E7FF56-12FF-E846-9D36-B6AED5FEFC3E}"/>
              </a:ext>
            </a:extLst>
          </p:cNvPr>
          <p:cNvSpPr txBox="1"/>
          <p:nvPr/>
        </p:nvSpPr>
        <p:spPr>
          <a:xfrm>
            <a:off x="1872993" y="3819737"/>
            <a:ext cx="506597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provide a natural framework for the exploration of enzymes deletion and overexpression  effects on metabolism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1E8C1B-0208-A84E-94D9-94ECA6C7F95B}"/>
              </a:ext>
            </a:extLst>
          </p:cNvPr>
          <p:cNvGrpSpPr/>
          <p:nvPr/>
        </p:nvGrpSpPr>
        <p:grpSpPr>
          <a:xfrm>
            <a:off x="320599" y="1111278"/>
            <a:ext cx="5830706" cy="2265695"/>
            <a:chOff x="1687485" y="1111278"/>
            <a:chExt cx="5830706" cy="226569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FFAD28-1CB4-4E4A-94F0-942519B3AF02}"/>
                </a:ext>
              </a:extLst>
            </p:cNvPr>
            <p:cNvSpPr txBox="1"/>
            <p:nvPr/>
          </p:nvSpPr>
          <p:spPr>
            <a:xfrm>
              <a:off x="2179259" y="3027079"/>
              <a:ext cx="1676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deletions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7C8604-ED74-014E-A4B7-ADDE63972FA2}"/>
                </a:ext>
              </a:extLst>
            </p:cNvPr>
            <p:cNvSpPr txBox="1"/>
            <p:nvPr/>
          </p:nvSpPr>
          <p:spPr>
            <a:xfrm>
              <a:off x="5304003" y="3038419"/>
              <a:ext cx="2214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</a:t>
              </a:r>
              <a:r>
                <a:rPr lang="en-US" sz="1600" dirty="0" err="1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overexpressions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462AA7-2F9D-7244-909F-8600CF13E93C}"/>
                </a:ext>
              </a:extLst>
            </p:cNvPr>
            <p:cNvGrpSpPr/>
            <p:nvPr/>
          </p:nvGrpSpPr>
          <p:grpSpPr>
            <a:xfrm>
              <a:off x="2807535" y="1333244"/>
              <a:ext cx="3901670" cy="897903"/>
              <a:chOff x="4323617" y="1666218"/>
              <a:chExt cx="3901670" cy="897903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7592CC4-CFC8-7949-ABD8-5251EE46B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1856" y="1666218"/>
                <a:ext cx="2620088" cy="541485"/>
              </a:xfrm>
              <a:prstGeom prst="rect">
                <a:avLst/>
              </a:prstGeom>
            </p:spPr>
          </p:pic>
          <p:sp>
            <p:nvSpPr>
              <p:cNvPr id="45" name="Bent Arrow 44">
                <a:extLst>
                  <a:ext uri="{FF2B5EF4-FFF2-40B4-BE49-F238E27FC236}">
                    <a16:creationId xmlns:a16="http://schemas.microsoft.com/office/drawing/2014/main" id="{0BE84434-B1B9-124B-982A-BE7A9CC5A96C}"/>
                  </a:ext>
                </a:extLst>
              </p:cNvPr>
              <p:cNvSpPr/>
              <p:nvPr/>
            </p:nvSpPr>
            <p:spPr>
              <a:xfrm rot="5400000">
                <a:off x="7697289" y="1932458"/>
                <a:ext cx="433952" cy="622045"/>
              </a:xfrm>
              <a:prstGeom prst="ben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Bent Arrow 45">
                <a:extLst>
                  <a:ext uri="{FF2B5EF4-FFF2-40B4-BE49-F238E27FC236}">
                    <a16:creationId xmlns:a16="http://schemas.microsoft.com/office/drawing/2014/main" id="{EFEC6150-05BF-4746-88A4-57844DD179BF}"/>
                  </a:ext>
                </a:extLst>
              </p:cNvPr>
              <p:cNvSpPr/>
              <p:nvPr/>
            </p:nvSpPr>
            <p:spPr>
              <a:xfrm rot="5400000" flipV="1">
                <a:off x="4366287" y="1983345"/>
                <a:ext cx="538106" cy="623445"/>
              </a:xfrm>
              <a:prstGeom prst="bentArrow">
                <a:avLst>
                  <a:gd name="adj1" fmla="val 21460"/>
                  <a:gd name="adj2" fmla="val 25000"/>
                  <a:gd name="adj3" fmla="val 22640"/>
                  <a:gd name="adj4" fmla="val 4375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07BD2B-3063-B847-AC3F-FFFC92449B72}"/>
                </a:ext>
              </a:extLst>
            </p:cNvPr>
            <p:cNvGrpSpPr/>
            <p:nvPr/>
          </p:nvGrpSpPr>
          <p:grpSpPr>
            <a:xfrm>
              <a:off x="1756967" y="2286551"/>
              <a:ext cx="2731236" cy="631106"/>
              <a:chOff x="3195019" y="2933162"/>
              <a:chExt cx="2313769" cy="49583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CAA7F60-D0C2-DC49-8C23-DF5FEC568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95019" y="2950821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40" name="Cross 39">
                <a:extLst>
                  <a:ext uri="{FF2B5EF4-FFF2-40B4-BE49-F238E27FC236}">
                    <a16:creationId xmlns:a16="http://schemas.microsoft.com/office/drawing/2014/main" id="{631EA2BA-3831-F643-960B-655B5BEECF92}"/>
                  </a:ext>
                </a:extLst>
              </p:cNvPr>
              <p:cNvSpPr/>
              <p:nvPr/>
            </p:nvSpPr>
            <p:spPr>
              <a:xfrm rot="18842293">
                <a:off x="3682472" y="2932643"/>
                <a:ext cx="307894" cy="308931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ross 40">
                <a:extLst>
                  <a:ext uri="{FF2B5EF4-FFF2-40B4-BE49-F238E27FC236}">
                    <a16:creationId xmlns:a16="http://schemas.microsoft.com/office/drawing/2014/main" id="{957A3C2B-F052-694D-B52D-85D1765F4137}"/>
                  </a:ext>
                </a:extLst>
              </p:cNvPr>
              <p:cNvSpPr/>
              <p:nvPr/>
            </p:nvSpPr>
            <p:spPr>
              <a:xfrm rot="18842293">
                <a:off x="4212426" y="3229237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C3F1424B-B247-2D48-AFB3-211F39ADA12E}"/>
                  </a:ext>
                </a:extLst>
              </p:cNvPr>
              <p:cNvSpPr/>
              <p:nvPr/>
            </p:nvSpPr>
            <p:spPr>
              <a:xfrm rot="18842293">
                <a:off x="4655707" y="3229235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Cross 42">
                <a:extLst>
                  <a:ext uri="{FF2B5EF4-FFF2-40B4-BE49-F238E27FC236}">
                    <a16:creationId xmlns:a16="http://schemas.microsoft.com/office/drawing/2014/main" id="{A87FADA5-D039-A842-84C7-C34CCFE8898C}"/>
                  </a:ext>
                </a:extLst>
              </p:cNvPr>
              <p:cNvSpPr/>
              <p:nvPr/>
            </p:nvSpPr>
            <p:spPr>
              <a:xfrm rot="18842293">
                <a:off x="5098987" y="3229236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B714D15-718D-D442-A94B-917EEA64EA29}"/>
                </a:ext>
              </a:extLst>
            </p:cNvPr>
            <p:cNvGrpSpPr/>
            <p:nvPr/>
          </p:nvGrpSpPr>
          <p:grpSpPr>
            <a:xfrm>
              <a:off x="5496338" y="2404374"/>
              <a:ext cx="1878088" cy="622624"/>
              <a:chOff x="6918545" y="2960633"/>
              <a:chExt cx="2313769" cy="76706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2FD66FC-A811-8346-AFEF-C61F8E50F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8545" y="3249515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4376024-371D-2142-9DED-AE79252CCBB0}"/>
                  </a:ext>
                </a:extLst>
              </p:cNvPr>
              <p:cNvSpPr/>
              <p:nvPr/>
            </p:nvSpPr>
            <p:spPr>
              <a:xfrm>
                <a:off x="7332154" y="3242691"/>
                <a:ext cx="522133" cy="47817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2411A97-C686-0C4D-B16A-55EBE98E9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079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592F037-2356-0340-8D9D-E8F57BF297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879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B7127E3-731F-CE47-A715-82728E39D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348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E826CFC-5817-2A4A-BDA3-E48F58BE1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7485" y="1111278"/>
              <a:ext cx="1546055" cy="76552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6A4E6D3-6DEC-004A-A5A4-5A525ABD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8824" y="2141474"/>
              <a:ext cx="1764690" cy="315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53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B7E242-FB85-C740-A6AA-D0D9BA8F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531" y="4705801"/>
            <a:ext cx="1261753" cy="75639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E79A297-5544-764C-B355-D1E3DCA7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exploring mutant phenotypes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8E38F89-B12F-DE4A-BBA1-908C53BE39ED}"/>
              </a:ext>
            </a:extLst>
          </p:cNvPr>
          <p:cNvSpPr txBox="1"/>
          <p:nvPr/>
        </p:nvSpPr>
        <p:spPr>
          <a:xfrm>
            <a:off x="6161021" y="2225159"/>
            <a:ext cx="2807727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 enzyme(s)-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rxn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(s) relationships are taken into account</a:t>
            </a:r>
          </a:p>
          <a:p>
            <a:pPr marL="285750" indent="-285750" algn="just">
              <a:buFontTx/>
              <a:buChar char="-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Optimal expression levels for production targets can be assessed.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B9CB58-6ECA-554F-9ABD-1AEF130C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7" y="3801870"/>
            <a:ext cx="7391400" cy="25019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3B73C-0DFD-694D-A5FC-FB57F0E7D6D2}"/>
              </a:ext>
            </a:extLst>
          </p:cNvPr>
          <p:cNvGrpSpPr/>
          <p:nvPr/>
        </p:nvGrpSpPr>
        <p:grpSpPr>
          <a:xfrm>
            <a:off x="320599" y="1111278"/>
            <a:ext cx="5830706" cy="2265695"/>
            <a:chOff x="1687485" y="1111278"/>
            <a:chExt cx="5830706" cy="226569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87380D-F344-C143-BB47-3E337700A5B4}"/>
                </a:ext>
              </a:extLst>
            </p:cNvPr>
            <p:cNvSpPr txBox="1"/>
            <p:nvPr/>
          </p:nvSpPr>
          <p:spPr>
            <a:xfrm>
              <a:off x="2179259" y="3027079"/>
              <a:ext cx="1676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deletions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3F7B77-23C6-B04A-973E-EAA133DE28A3}"/>
                </a:ext>
              </a:extLst>
            </p:cNvPr>
            <p:cNvSpPr txBox="1"/>
            <p:nvPr/>
          </p:nvSpPr>
          <p:spPr>
            <a:xfrm>
              <a:off x="5304003" y="3038419"/>
              <a:ext cx="2214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</a:t>
              </a:r>
              <a:r>
                <a:rPr lang="en-US" sz="1600" dirty="0" err="1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overexpressions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32736A-5FB2-EF44-9780-43B1AB48733C}"/>
                </a:ext>
              </a:extLst>
            </p:cNvPr>
            <p:cNvGrpSpPr/>
            <p:nvPr/>
          </p:nvGrpSpPr>
          <p:grpSpPr>
            <a:xfrm>
              <a:off x="2807535" y="1333244"/>
              <a:ext cx="3901670" cy="897903"/>
              <a:chOff x="4323617" y="1666218"/>
              <a:chExt cx="3901670" cy="89790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30CEEA6-1DFC-244F-9431-CB5BAF2DC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1856" y="1666218"/>
                <a:ext cx="2620088" cy="541485"/>
              </a:xfrm>
              <a:prstGeom prst="rect">
                <a:avLst/>
              </a:prstGeom>
            </p:spPr>
          </p:pic>
          <p:sp>
            <p:nvSpPr>
              <p:cNvPr id="47" name="Bent Arrow 46">
                <a:extLst>
                  <a:ext uri="{FF2B5EF4-FFF2-40B4-BE49-F238E27FC236}">
                    <a16:creationId xmlns:a16="http://schemas.microsoft.com/office/drawing/2014/main" id="{CF32C2D8-E37D-DC45-9E85-0AC54F88F8D5}"/>
                  </a:ext>
                </a:extLst>
              </p:cNvPr>
              <p:cNvSpPr/>
              <p:nvPr/>
            </p:nvSpPr>
            <p:spPr>
              <a:xfrm rot="5400000">
                <a:off x="7697289" y="1932458"/>
                <a:ext cx="433952" cy="622045"/>
              </a:xfrm>
              <a:prstGeom prst="ben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Bent Arrow 47">
                <a:extLst>
                  <a:ext uri="{FF2B5EF4-FFF2-40B4-BE49-F238E27FC236}">
                    <a16:creationId xmlns:a16="http://schemas.microsoft.com/office/drawing/2014/main" id="{85874244-8ACF-154C-9FBC-F52DB093CD1C}"/>
                  </a:ext>
                </a:extLst>
              </p:cNvPr>
              <p:cNvSpPr/>
              <p:nvPr/>
            </p:nvSpPr>
            <p:spPr>
              <a:xfrm rot="5400000" flipV="1">
                <a:off x="4366287" y="1983345"/>
                <a:ext cx="538106" cy="623445"/>
              </a:xfrm>
              <a:prstGeom prst="bentArrow">
                <a:avLst>
                  <a:gd name="adj1" fmla="val 21460"/>
                  <a:gd name="adj2" fmla="val 25000"/>
                  <a:gd name="adj3" fmla="val 22640"/>
                  <a:gd name="adj4" fmla="val 4375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669180B-6109-6441-B4C1-24BC6BAF66AC}"/>
                </a:ext>
              </a:extLst>
            </p:cNvPr>
            <p:cNvGrpSpPr/>
            <p:nvPr/>
          </p:nvGrpSpPr>
          <p:grpSpPr>
            <a:xfrm>
              <a:off x="1756967" y="2286551"/>
              <a:ext cx="2731236" cy="631106"/>
              <a:chOff x="3195019" y="2933162"/>
              <a:chExt cx="2313769" cy="49583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6015B27-BE73-4641-A6EE-312AE687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5019" y="2950821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95DAD8BB-F4AA-C848-8162-94ABF3C02ECF}"/>
                  </a:ext>
                </a:extLst>
              </p:cNvPr>
              <p:cNvSpPr/>
              <p:nvPr/>
            </p:nvSpPr>
            <p:spPr>
              <a:xfrm rot="18842293">
                <a:off x="3682472" y="2932643"/>
                <a:ext cx="307894" cy="308931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ross 42">
                <a:extLst>
                  <a:ext uri="{FF2B5EF4-FFF2-40B4-BE49-F238E27FC236}">
                    <a16:creationId xmlns:a16="http://schemas.microsoft.com/office/drawing/2014/main" id="{C1066612-AFA0-514C-BFC3-9CC02A438AFF}"/>
                  </a:ext>
                </a:extLst>
              </p:cNvPr>
              <p:cNvSpPr/>
              <p:nvPr/>
            </p:nvSpPr>
            <p:spPr>
              <a:xfrm rot="18842293">
                <a:off x="4212426" y="3229237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Cross 43">
                <a:extLst>
                  <a:ext uri="{FF2B5EF4-FFF2-40B4-BE49-F238E27FC236}">
                    <a16:creationId xmlns:a16="http://schemas.microsoft.com/office/drawing/2014/main" id="{7EDDA59C-0975-C746-8A0F-4925F69C2635}"/>
                  </a:ext>
                </a:extLst>
              </p:cNvPr>
              <p:cNvSpPr/>
              <p:nvPr/>
            </p:nvSpPr>
            <p:spPr>
              <a:xfrm rot="18842293">
                <a:off x="4655707" y="3229235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Cross 44">
                <a:extLst>
                  <a:ext uri="{FF2B5EF4-FFF2-40B4-BE49-F238E27FC236}">
                    <a16:creationId xmlns:a16="http://schemas.microsoft.com/office/drawing/2014/main" id="{97BE213B-6168-8146-91A7-DE96CB9C8203}"/>
                  </a:ext>
                </a:extLst>
              </p:cNvPr>
              <p:cNvSpPr/>
              <p:nvPr/>
            </p:nvSpPr>
            <p:spPr>
              <a:xfrm rot="18842293">
                <a:off x="5098987" y="3229236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5E400FA-C8EA-7D4E-BFED-CA61F741CADD}"/>
                </a:ext>
              </a:extLst>
            </p:cNvPr>
            <p:cNvGrpSpPr/>
            <p:nvPr/>
          </p:nvGrpSpPr>
          <p:grpSpPr>
            <a:xfrm>
              <a:off x="5496338" y="2404374"/>
              <a:ext cx="1878088" cy="622624"/>
              <a:chOff x="6918545" y="2960633"/>
              <a:chExt cx="2313769" cy="76706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C4AA146-AD01-4D45-A1FB-C4645586D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8545" y="3249515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636DDFF-FA1B-E04B-BD79-36AE16009A72}"/>
                  </a:ext>
                </a:extLst>
              </p:cNvPr>
              <p:cNvSpPr/>
              <p:nvPr/>
            </p:nvSpPr>
            <p:spPr>
              <a:xfrm>
                <a:off x="7332154" y="3242691"/>
                <a:ext cx="522133" cy="47817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6E002E6-6A64-A847-B2B0-FD2912FB6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079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D28CF1-B588-9845-A2C3-35D0E0EFD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879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297D082-C38B-D949-A6E8-0D991A1C3E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348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33E4C6D-A0D2-9941-916A-8231E6A2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7485" y="1111278"/>
              <a:ext cx="1546055" cy="76552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DFEDD52-0BB2-4D44-8162-6FBB450F9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8824" y="2141474"/>
              <a:ext cx="1764690" cy="315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8607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8C940EE-C20D-FE43-A610-F7472C5E297C}"/>
              </a:ext>
            </a:extLst>
          </p:cNvPr>
          <p:cNvGrpSpPr/>
          <p:nvPr/>
        </p:nvGrpSpPr>
        <p:grpSpPr>
          <a:xfrm>
            <a:off x="4644746" y="1979163"/>
            <a:ext cx="4356323" cy="2299588"/>
            <a:chOff x="-926201" y="2844660"/>
            <a:chExt cx="5807675" cy="306571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FC13DA-01C5-254E-A536-EF7336EFD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6201" y="2844660"/>
              <a:ext cx="5046058" cy="30657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52A363-D5B3-4B4B-90F3-7200B9249585}"/>
                </a:ext>
              </a:extLst>
            </p:cNvPr>
            <p:cNvSpPr txBox="1"/>
            <p:nvPr/>
          </p:nvSpPr>
          <p:spPr>
            <a:xfrm>
              <a:off x="2979901" y="3369954"/>
              <a:ext cx="1901573" cy="492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Total protein prediction</a:t>
              </a:r>
            </a:p>
            <a:p>
              <a:pPr algn="ctr"/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[g </a:t>
              </a:r>
              <a:r>
                <a:rPr lang="en-US" sz="9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prot</a:t>
              </a:r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</a:t>
              </a:r>
              <a:r>
                <a:rPr lang="en-US" sz="9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gDw</a:t>
              </a:r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]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FCA4478-D9F4-744E-8B4F-6ADBE7ADF028}"/>
              </a:ext>
            </a:extLst>
          </p:cNvPr>
          <p:cNvSpPr/>
          <p:nvPr/>
        </p:nvSpPr>
        <p:spPr>
          <a:xfrm>
            <a:off x="1217091" y="4579390"/>
            <a:ext cx="35552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 predictions on diverse environments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70B22A-1823-BA4B-8CE8-E119D623ECB5}"/>
              </a:ext>
            </a:extLst>
          </p:cNvPr>
          <p:cNvSpPr/>
          <p:nvPr/>
        </p:nvSpPr>
        <p:spPr>
          <a:xfrm>
            <a:off x="1179824" y="1852189"/>
            <a:ext cx="6449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 coli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6C0146-943C-2C46-98DF-363B843FC758}"/>
              </a:ext>
            </a:extLst>
          </p:cNvPr>
          <p:cNvSpPr/>
          <p:nvPr/>
        </p:nvSpPr>
        <p:spPr>
          <a:xfrm>
            <a:off x="3463271" y="1897687"/>
            <a:ext cx="11376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S. cerevisiae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33B8EC-CA91-8642-A7A8-89468316CED2}"/>
              </a:ext>
            </a:extLst>
          </p:cNvPr>
          <p:cNvSpPr/>
          <p:nvPr/>
        </p:nvSpPr>
        <p:spPr>
          <a:xfrm>
            <a:off x="6309543" y="1835351"/>
            <a:ext cx="6449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 coli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9A3C6B-67EC-5947-9645-30216A49C3F3}"/>
              </a:ext>
            </a:extLst>
          </p:cNvPr>
          <p:cNvSpPr/>
          <p:nvPr/>
        </p:nvSpPr>
        <p:spPr>
          <a:xfrm>
            <a:off x="5382196" y="4182997"/>
            <a:ext cx="34629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ecModels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protein allocation compared to ME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E69BC-84BA-4A40-9C22-3B825D67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35" y="2217441"/>
            <a:ext cx="2173180" cy="2183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1EC945-4AC9-024E-B2C9-2F0C4FD8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5" y="2181496"/>
            <a:ext cx="2356999" cy="216572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BAABE8A-DC29-5245-A696-21A43D8E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growth on diverse environments</a:t>
            </a:r>
            <a:endParaRPr lang="en-US" sz="2400" b="1" i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31B709-086A-1646-BFEB-5B2903C88BAA}"/>
              </a:ext>
            </a:extLst>
          </p:cNvPr>
          <p:cNvGrpSpPr/>
          <p:nvPr/>
        </p:nvGrpSpPr>
        <p:grpSpPr>
          <a:xfrm>
            <a:off x="-320352" y="2144379"/>
            <a:ext cx="9634731" cy="3273441"/>
            <a:chOff x="288046" y="3609801"/>
            <a:chExt cx="10369152" cy="35229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A30FAF-D049-B24A-91F1-09547A66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6064" y="3781037"/>
              <a:ext cx="3961134" cy="33517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2FF681-D4A3-1D43-B441-C39E2ABA9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9670" y="3609801"/>
              <a:ext cx="4134018" cy="34980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E3D227-590A-8C46-8F3D-C948D037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046" y="3609801"/>
              <a:ext cx="4106220" cy="347449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DE7312-ECEA-F345-908B-86DF9A0B4914}"/>
                </a:ext>
              </a:extLst>
            </p:cNvPr>
            <p:cNvGrpSpPr/>
            <p:nvPr/>
          </p:nvGrpSpPr>
          <p:grpSpPr>
            <a:xfrm>
              <a:off x="1982313" y="6346775"/>
              <a:ext cx="7205504" cy="447910"/>
              <a:chOff x="1092042" y="7457319"/>
              <a:chExt cx="5225084" cy="32480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A7ACCA-D76D-D642-A4A8-A3EE510DB735}"/>
                  </a:ext>
                </a:extLst>
              </p:cNvPr>
              <p:cNvSpPr/>
              <p:nvPr/>
            </p:nvSpPr>
            <p:spPr>
              <a:xfrm>
                <a:off x="3367225" y="7535153"/>
                <a:ext cx="779805" cy="223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i="1" dirty="0">
                    <a:solidFill>
                      <a:srgbClr val="C00000"/>
                    </a:solidFill>
                    <a:latin typeface="Calibri"/>
                  </a:rPr>
                  <a:t>K. </a:t>
                </a:r>
                <a:r>
                  <a:rPr lang="en-US" sz="900" b="1" i="1" dirty="0" err="1">
                    <a:solidFill>
                      <a:srgbClr val="C00000"/>
                    </a:solidFill>
                    <a:latin typeface="Calibri"/>
                  </a:rPr>
                  <a:t>marxianus</a:t>
                </a:r>
                <a:endParaRPr lang="en-US" sz="900" b="1" i="1" dirty="0">
                  <a:solidFill>
                    <a:srgbClr val="C00000"/>
                  </a:solidFill>
                  <a:latin typeface="Calibr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7BCD44-2921-1C44-847D-8EBD5896A82C}"/>
                  </a:ext>
                </a:extLst>
              </p:cNvPr>
              <p:cNvSpPr/>
              <p:nvPr/>
            </p:nvSpPr>
            <p:spPr>
              <a:xfrm>
                <a:off x="5600858" y="7457319"/>
                <a:ext cx="716268" cy="223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i="1" dirty="0">
                    <a:solidFill>
                      <a:srgbClr val="DFA801"/>
                    </a:solidFill>
                    <a:latin typeface="Calibri"/>
                  </a:rPr>
                  <a:t>Y. </a:t>
                </a:r>
                <a:r>
                  <a:rPr lang="en-US" sz="900" b="1" i="1" dirty="0" err="1">
                    <a:solidFill>
                      <a:srgbClr val="DFA801"/>
                    </a:solidFill>
                    <a:latin typeface="Calibri"/>
                  </a:rPr>
                  <a:t>lipolytica</a:t>
                </a:r>
                <a:endParaRPr lang="en-US" sz="900" b="1" i="1" dirty="0">
                  <a:solidFill>
                    <a:srgbClr val="DFA801"/>
                  </a:solidFill>
                  <a:latin typeface="Calibri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63EE825-CF39-0F40-8BFE-B52715FCA5BB}"/>
                  </a:ext>
                </a:extLst>
              </p:cNvPr>
              <p:cNvSpPr/>
              <p:nvPr/>
            </p:nvSpPr>
            <p:spPr>
              <a:xfrm>
                <a:off x="1092042" y="7558966"/>
                <a:ext cx="744163" cy="223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i="1" dirty="0">
                    <a:solidFill>
                      <a:srgbClr val="003366"/>
                    </a:solidFill>
                    <a:latin typeface="Calibri"/>
                  </a:rPr>
                  <a:t>S. cerevisiae</a:t>
                </a:r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A26412F-04B7-534D-A737-AB2C9A2B8332}"/>
              </a:ext>
            </a:extLst>
          </p:cNvPr>
          <p:cNvSpPr/>
          <p:nvPr/>
        </p:nvSpPr>
        <p:spPr>
          <a:xfrm>
            <a:off x="88918" y="1918471"/>
            <a:ext cx="8047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phenotype predictions by the addition of proteomics data for multiple conditions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D136EB-06A0-5F4C-BB31-0FD9C49F3CDF}"/>
              </a:ext>
            </a:extLst>
          </p:cNvPr>
          <p:cNvSpPr/>
          <p:nvPr/>
        </p:nvSpPr>
        <p:spPr>
          <a:xfrm>
            <a:off x="2037238" y="5442722"/>
            <a:ext cx="39969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kzidenz for Chalmers" pitchFamily="2" charset="0"/>
              </a:rPr>
              <a:t>*Median relative error in exchange fluxes prediction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92EB129-7876-B848-9F68-EF0BA27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analyzing stress responses</a:t>
            </a:r>
            <a:endParaRPr lang="en-US" sz="2400" b="1" i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47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623FFE7-8486-2949-ADBE-2D7ABF1C5B59}"/>
              </a:ext>
            </a:extLst>
          </p:cNvPr>
          <p:cNvGrpSpPr/>
          <p:nvPr/>
        </p:nvGrpSpPr>
        <p:grpSpPr>
          <a:xfrm>
            <a:off x="4757673" y="1896141"/>
            <a:ext cx="5046058" cy="3065718"/>
            <a:chOff x="-926201" y="2844660"/>
            <a:chExt cx="5046058" cy="306571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25E36E3-30F9-0E4D-8C30-DF5F3E914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6201" y="2844660"/>
              <a:ext cx="5046058" cy="306571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2CD1FA-F79B-AF40-AE4B-57E72FADB991}"/>
                </a:ext>
              </a:extLst>
            </p:cNvPr>
            <p:cNvSpPr txBox="1"/>
            <p:nvPr/>
          </p:nvSpPr>
          <p:spPr>
            <a:xfrm>
              <a:off x="1735282" y="2844660"/>
              <a:ext cx="1901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Total protein prediction</a:t>
              </a:r>
            </a:p>
            <a:p>
              <a:pPr algn="ctr"/>
              <a:r>
                <a:rPr lang="en-US" sz="1200" dirty="0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[g </a:t>
              </a:r>
              <a:r>
                <a:rPr lang="en-US" sz="1200" dirty="0" err="1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prot</a:t>
              </a:r>
              <a:r>
                <a:rPr lang="en-US" sz="1200" dirty="0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/</a:t>
              </a:r>
              <a:r>
                <a:rPr lang="en-US" sz="1200" dirty="0" err="1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gDw</a:t>
              </a:r>
              <a:r>
                <a:rPr lang="en-US" sz="1200" dirty="0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]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DCE3367-BA13-6C47-9D1A-838680ABFFD1}"/>
              </a:ext>
            </a:extLst>
          </p:cNvPr>
          <p:cNvSpPr/>
          <p:nvPr/>
        </p:nvSpPr>
        <p:spPr>
          <a:xfrm>
            <a:off x="1062231" y="5058917"/>
            <a:ext cx="34400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Growth predictions on diverse environments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C2F84D-6D9F-7D47-A5AF-2EAA0190E9B4}"/>
              </a:ext>
            </a:extLst>
          </p:cNvPr>
          <p:cNvSpPr/>
          <p:nvPr/>
        </p:nvSpPr>
        <p:spPr>
          <a:xfrm>
            <a:off x="3967117" y="1558396"/>
            <a:ext cx="72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E. coli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B36981-A4CF-EE40-AC72-A591DD53D48F}"/>
              </a:ext>
            </a:extLst>
          </p:cNvPr>
          <p:cNvSpPr/>
          <p:nvPr/>
        </p:nvSpPr>
        <p:spPr>
          <a:xfrm>
            <a:off x="538111" y="1547044"/>
            <a:ext cx="1319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S. cerevisiae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AD69DC-FC91-7D47-B64E-B466BE35AD41}"/>
              </a:ext>
            </a:extLst>
          </p:cNvPr>
          <p:cNvSpPr/>
          <p:nvPr/>
        </p:nvSpPr>
        <p:spPr>
          <a:xfrm>
            <a:off x="6853226" y="1526809"/>
            <a:ext cx="72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E. coli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807A10-0B31-0F46-BF10-E693FC67278C}"/>
              </a:ext>
            </a:extLst>
          </p:cNvPr>
          <p:cNvSpPr/>
          <p:nvPr/>
        </p:nvSpPr>
        <p:spPr>
          <a:xfrm>
            <a:off x="5683288" y="5000141"/>
            <a:ext cx="3328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ecModels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protein allocation compared to ME models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B24F96F-6F94-F741-A472-2EDAE4BA0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27"/>
            <a:ext cx="2897196" cy="291134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71492EF-D1BA-FE43-953E-1A998541F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894" y="1997415"/>
            <a:ext cx="3142256" cy="28872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363758-B370-3A4D-BB72-F89AF7925F73}"/>
              </a:ext>
            </a:extLst>
          </p:cNvPr>
          <p:cNvSpPr/>
          <p:nvPr/>
        </p:nvSpPr>
        <p:spPr>
          <a:xfrm>
            <a:off x="8680360" y="2897746"/>
            <a:ext cx="850006" cy="531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029DE-E365-9640-852E-C06E9FA5B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222" y="4299371"/>
            <a:ext cx="1128778" cy="681629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71EC7D7-B4E6-CA4B-82EE-6288C32E7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r>
              <a:rPr lang="en-US" sz="2400" i="1" dirty="0">
                <a:solidFill>
                  <a:srgbClr val="2A6AB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Escherichia coli: eciML1515 </a:t>
            </a:r>
          </a:p>
        </p:txBody>
      </p:sp>
    </p:spTree>
    <p:extLst>
      <p:ext uri="{BB962C8B-B14F-4D97-AF65-F5344CB8AC3E}">
        <p14:creationId xmlns:p14="http://schemas.microsoft.com/office/powerpoint/2010/main" val="270405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D0D776-BF3C-524D-A5E5-FA7F8F22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B2C9E-3912-D148-AD18-B2A25DEF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42" y="1705517"/>
            <a:ext cx="3320479" cy="2487341"/>
          </a:xfrm>
          <a:prstGeom prst="rect">
            <a:avLst/>
          </a:prstGeom>
        </p:spPr>
      </p:pic>
      <p:sp>
        <p:nvSpPr>
          <p:cNvPr id="8" name="Rectangle 27">
            <a:extLst>
              <a:ext uri="{FF2B5EF4-FFF2-40B4-BE49-F238E27FC236}">
                <a16:creationId xmlns:a16="http://schemas.microsoft.com/office/drawing/2014/main" id="{765EFEDD-CDD0-AB41-BDAD-10CBE7415534}"/>
              </a:ext>
            </a:extLst>
          </p:cNvPr>
          <p:cNvSpPr txBox="1">
            <a:spLocks noChangeArrowheads="1"/>
          </p:cNvSpPr>
          <p:nvPr/>
        </p:nvSpPr>
        <p:spPr>
          <a:xfrm>
            <a:off x="689141" y="5166858"/>
            <a:ext cx="5410578" cy="59423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all pathways have the same limitations!!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F2D41-9018-CD43-9E61-891BFCFF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2" y="1705517"/>
            <a:ext cx="4356134" cy="26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871EC7D7-B4E6-CA4B-82EE-6288C32E7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r>
              <a:rPr lang="en-US" sz="2400" i="1" dirty="0">
                <a:solidFill>
                  <a:srgbClr val="2A6AB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Human cell lines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04A8E3-626E-D647-99F0-ADCACC14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47" y="1778501"/>
            <a:ext cx="7349706" cy="249775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4DFAFB-8F73-0C44-A2A1-569F054CA651}"/>
              </a:ext>
            </a:extLst>
          </p:cNvPr>
          <p:cNvSpPr/>
          <p:nvPr/>
        </p:nvSpPr>
        <p:spPr>
          <a:xfrm>
            <a:off x="638354" y="1615691"/>
            <a:ext cx="517585" cy="55209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278FF3-7ED3-FA44-A4E8-2F79E45B4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060" y="4530211"/>
            <a:ext cx="2656936" cy="58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94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871EC7D7-B4E6-CA4B-82EE-6288C32E7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r>
              <a:rPr lang="en-US" sz="2400" i="1" dirty="0">
                <a:solidFill>
                  <a:srgbClr val="2A6AB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Human cell lines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41DCEE-CA0E-0240-9A24-3058271F8D42}"/>
              </a:ext>
            </a:extLst>
          </p:cNvPr>
          <p:cNvGrpSpPr/>
          <p:nvPr/>
        </p:nvGrpSpPr>
        <p:grpSpPr>
          <a:xfrm>
            <a:off x="4658263" y="927280"/>
            <a:ext cx="3416791" cy="4459916"/>
            <a:chOff x="638354" y="1242204"/>
            <a:chExt cx="3012229" cy="39163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EC62B58-7D9A-2E49-BD49-986CC5C0C83E}"/>
                </a:ext>
              </a:extLst>
            </p:cNvPr>
            <p:cNvSpPr/>
            <p:nvPr/>
          </p:nvSpPr>
          <p:spPr>
            <a:xfrm>
              <a:off x="638354" y="1242204"/>
              <a:ext cx="517585" cy="5520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16AD6B-6723-1E4B-9B6D-5E1B5CB7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375" y="1362972"/>
              <a:ext cx="2828208" cy="3795623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D20CF2-C7A0-B44E-804B-BFBEBA0F8DC1}"/>
                </a:ext>
              </a:extLst>
            </p:cNvPr>
            <p:cNvSpPr/>
            <p:nvPr/>
          </p:nvSpPr>
          <p:spPr>
            <a:xfrm>
              <a:off x="822375" y="1276711"/>
              <a:ext cx="517585" cy="5520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268FF-AB5D-F949-87F9-B03C301FA5DC}"/>
              </a:ext>
            </a:extLst>
          </p:cNvPr>
          <p:cNvGrpSpPr/>
          <p:nvPr/>
        </p:nvGrpSpPr>
        <p:grpSpPr>
          <a:xfrm>
            <a:off x="587072" y="1049160"/>
            <a:ext cx="4154835" cy="4242635"/>
            <a:chOff x="4502989" y="1388853"/>
            <a:chExt cx="3662886" cy="37255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DDC2C6-0A60-5D48-BA8C-1A16C5C45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314" y="1743557"/>
              <a:ext cx="3502561" cy="3370886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591A7F0-2E12-0244-844B-90EC8FC00E78}"/>
                </a:ext>
              </a:extLst>
            </p:cNvPr>
            <p:cNvSpPr/>
            <p:nvPr/>
          </p:nvSpPr>
          <p:spPr>
            <a:xfrm>
              <a:off x="4502989" y="1388853"/>
              <a:ext cx="517585" cy="5520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5575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871EC7D7-B4E6-CA4B-82EE-6288C32E7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r>
              <a:rPr lang="en-US" sz="2400" i="1" dirty="0">
                <a:solidFill>
                  <a:srgbClr val="2A6AB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Human cell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AF9F04-F509-2349-9278-77E53C2E3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" y="1233724"/>
            <a:ext cx="5201727" cy="1693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4B2D94-996B-0A44-9C91-3897BCF38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31" y="2926955"/>
            <a:ext cx="5201727" cy="1586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5E58B9-A622-8348-BC83-B04D61B40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30" y="4512972"/>
            <a:ext cx="5201727" cy="1577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9E7E62-E07E-9D49-BFB0-721F44924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922" y="1303638"/>
            <a:ext cx="1754122" cy="17119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E75D09-62D0-B747-A46E-6AC6B1358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458" y="2926955"/>
            <a:ext cx="1754122" cy="15946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DED812-1EF5-6C4C-83AD-F68107069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253" y="4907944"/>
            <a:ext cx="1230342" cy="7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96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6446344E-6BD9-4F46-B7C5-C30409221C43}"/>
              </a:ext>
            </a:extLst>
          </p:cNvPr>
          <p:cNvSpPr txBox="1">
            <a:spLocks/>
          </p:cNvSpPr>
          <p:nvPr/>
        </p:nvSpPr>
        <p:spPr>
          <a:xfrm>
            <a:off x="370526" y="3195004"/>
            <a:ext cx="1151501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FSEOF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71B74-DCF7-4246-81D0-27B370373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351" y="1474610"/>
            <a:ext cx="1787951" cy="1532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C91E2-4576-DC4B-8C53-672FBED26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093" y="1747763"/>
            <a:ext cx="2120185" cy="849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9039A-8765-504A-8051-8BC9D5FC9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071" y="1505400"/>
            <a:ext cx="2190894" cy="1334648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68FFC163-3BD7-1447-828F-0CF3024DDE3F}"/>
              </a:ext>
            </a:extLst>
          </p:cNvPr>
          <p:cNvSpPr txBox="1">
            <a:spLocks/>
          </p:cNvSpPr>
          <p:nvPr/>
        </p:nvSpPr>
        <p:spPr>
          <a:xfrm>
            <a:off x="2011245" y="3221482"/>
            <a:ext cx="2282459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Enzyme usage</a:t>
            </a:r>
          </a:p>
          <a:p>
            <a:r>
              <a:rPr lang="en-GB" sz="1600" dirty="0"/>
              <a:t> variability analysis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BF849E1-3167-894C-9962-54C3DB931A4C}"/>
              </a:ext>
            </a:extLst>
          </p:cNvPr>
          <p:cNvSpPr txBox="1">
            <a:spLocks/>
          </p:cNvSpPr>
          <p:nvPr/>
        </p:nvSpPr>
        <p:spPr>
          <a:xfrm>
            <a:off x="4698648" y="3221482"/>
            <a:ext cx="1780086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Mechanistic </a:t>
            </a:r>
          </a:p>
          <a:p>
            <a:r>
              <a:rPr lang="en-GB" sz="1600" dirty="0"/>
              <a:t>modifications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8F3DBEE-A626-E045-886F-812F283C5F77}"/>
              </a:ext>
            </a:extLst>
          </p:cNvPr>
          <p:cNvSpPr txBox="1">
            <a:spLocks/>
          </p:cNvSpPr>
          <p:nvPr/>
        </p:nvSpPr>
        <p:spPr>
          <a:xfrm>
            <a:off x="1169275" y="3136160"/>
            <a:ext cx="1219628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78EC0880-0E4B-7848-8109-12FA9CCECF18}"/>
              </a:ext>
            </a:extLst>
          </p:cNvPr>
          <p:cNvSpPr txBox="1">
            <a:spLocks/>
          </p:cNvSpPr>
          <p:nvPr/>
        </p:nvSpPr>
        <p:spPr>
          <a:xfrm>
            <a:off x="3795103" y="3195004"/>
            <a:ext cx="1219628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282EB-4813-2D41-8E04-D52AD630A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799" y="2118053"/>
            <a:ext cx="2120185" cy="272473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2DCACE06-9FAB-7B4E-824E-65B3F97AFB62}"/>
              </a:ext>
            </a:extLst>
          </p:cNvPr>
          <p:cNvSpPr txBox="1">
            <a:spLocks/>
          </p:cNvSpPr>
          <p:nvPr/>
        </p:nvSpPr>
        <p:spPr>
          <a:xfrm>
            <a:off x="6873739" y="3221482"/>
            <a:ext cx="2260322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Redundancy assessment </a:t>
            </a:r>
          </a:p>
          <a:p>
            <a:r>
              <a:rPr lang="en-GB" sz="1600" dirty="0"/>
              <a:t>&amp; </a:t>
            </a:r>
            <a:r>
              <a:rPr lang="en-GB" sz="1600" dirty="0" err="1"/>
              <a:t>priotirization</a:t>
            </a:r>
            <a:endParaRPr lang="en-GB" sz="1600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4601CED0-DA63-0942-84EB-FC9BD8E0DBE9}"/>
              </a:ext>
            </a:extLst>
          </p:cNvPr>
          <p:cNvSpPr txBox="1">
            <a:spLocks/>
          </p:cNvSpPr>
          <p:nvPr/>
        </p:nvSpPr>
        <p:spPr>
          <a:xfrm>
            <a:off x="6027204" y="3221482"/>
            <a:ext cx="1219628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1B0E8CC-D280-E444-865F-DFD8EB306868}"/>
              </a:ext>
            </a:extLst>
          </p:cNvPr>
          <p:cNvSpPr txBox="1">
            <a:spLocks/>
          </p:cNvSpPr>
          <p:nvPr/>
        </p:nvSpPr>
        <p:spPr>
          <a:xfrm>
            <a:off x="90436" y="299245"/>
            <a:ext cx="8309986" cy="812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antGarde Medium"/>
                <a:ea typeface="+mj-ea"/>
                <a:cs typeface="AvantGarde Medium"/>
              </a:defRPr>
            </a:lvl1pPr>
          </a:lstStyle>
          <a:p>
            <a:r>
              <a:rPr lang="en-US" sz="2400" i="1" dirty="0" err="1">
                <a:solidFill>
                  <a:srgbClr val="2A6AB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ecModels</a:t>
            </a:r>
            <a:r>
              <a:rPr lang="en-US" sz="2400" i="1" dirty="0">
                <a:solidFill>
                  <a:srgbClr val="2A6AB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2A6AB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for prediction of metabolic engineering targets 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A39CD558-9FEB-9D4F-8121-F4CD550F2175}"/>
              </a:ext>
            </a:extLst>
          </p:cNvPr>
          <p:cNvSpPr txBox="1">
            <a:spLocks/>
          </p:cNvSpPr>
          <p:nvPr/>
        </p:nvSpPr>
        <p:spPr>
          <a:xfrm>
            <a:off x="453625" y="3900264"/>
            <a:ext cx="1151501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65 genes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A36FF4F5-0688-4848-8F7E-CF2ADD9CFD9F}"/>
              </a:ext>
            </a:extLst>
          </p:cNvPr>
          <p:cNvSpPr txBox="1">
            <a:spLocks/>
          </p:cNvSpPr>
          <p:nvPr/>
        </p:nvSpPr>
        <p:spPr>
          <a:xfrm>
            <a:off x="2576723" y="3900264"/>
            <a:ext cx="1151501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60 genes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302A8400-8675-E94C-9952-9382EC0B4050}"/>
              </a:ext>
            </a:extLst>
          </p:cNvPr>
          <p:cNvSpPr txBox="1">
            <a:spLocks/>
          </p:cNvSpPr>
          <p:nvPr/>
        </p:nvSpPr>
        <p:spPr>
          <a:xfrm>
            <a:off x="5064273" y="3900264"/>
            <a:ext cx="1151501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49 genes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713A05DB-E91E-4C4F-88E4-44D14F0725D8}"/>
              </a:ext>
            </a:extLst>
          </p:cNvPr>
          <p:cNvSpPr txBox="1">
            <a:spLocks/>
          </p:cNvSpPr>
          <p:nvPr/>
        </p:nvSpPr>
        <p:spPr>
          <a:xfrm>
            <a:off x="7197970" y="3900264"/>
            <a:ext cx="1151501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23 genes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59D14F-0CAB-8B42-9AAD-1393C6768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63" y="4945923"/>
            <a:ext cx="643023" cy="803779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8E23BDE8-31EF-EC41-A4B6-C3B33AEB9BA2}"/>
              </a:ext>
            </a:extLst>
          </p:cNvPr>
          <p:cNvSpPr txBox="1">
            <a:spLocks/>
          </p:cNvSpPr>
          <p:nvPr/>
        </p:nvSpPr>
        <p:spPr>
          <a:xfrm>
            <a:off x="1549072" y="5149394"/>
            <a:ext cx="3834778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 err="1"/>
              <a:t>Heme</a:t>
            </a:r>
            <a:r>
              <a:rPr lang="en-GB" sz="1600" dirty="0"/>
              <a:t> accumulation in S. cerevisiae</a:t>
            </a:r>
          </a:p>
        </p:txBody>
      </p:sp>
    </p:spTree>
    <p:extLst>
      <p:ext uri="{BB962C8B-B14F-4D97-AF65-F5344CB8AC3E}">
        <p14:creationId xmlns:p14="http://schemas.microsoft.com/office/powerpoint/2010/main" val="4209787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3">
            <a:extLst>
              <a:ext uri="{FF2B5EF4-FFF2-40B4-BE49-F238E27FC236}">
                <a16:creationId xmlns:a16="http://schemas.microsoft.com/office/drawing/2014/main" id="{FE87612F-C6A6-B540-8C81-63A817E3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7" y="260144"/>
            <a:ext cx="1080000" cy="5925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4071F5-8930-3749-9366-8ED1E367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1" y="1189256"/>
            <a:ext cx="3850151" cy="2779327"/>
          </a:xfrm>
          <a:prstGeom prst="rect">
            <a:avLst/>
          </a:prstGeom>
        </p:spPr>
      </p:pic>
      <p:cxnSp>
        <p:nvCxnSpPr>
          <p:cNvPr id="23" name="Straight Arrow Connector 20">
            <a:extLst>
              <a:ext uri="{FF2B5EF4-FFF2-40B4-BE49-F238E27FC236}">
                <a16:creationId xmlns:a16="http://schemas.microsoft.com/office/drawing/2014/main" id="{5C48CAC4-4D25-6541-A8FD-B9C0FAF10A76}"/>
              </a:ext>
            </a:extLst>
          </p:cNvPr>
          <p:cNvCxnSpPr>
            <a:cxnSpLocks/>
          </p:cNvCxnSpPr>
          <p:nvPr/>
        </p:nvCxnSpPr>
        <p:spPr>
          <a:xfrm flipV="1">
            <a:off x="3970291" y="2482700"/>
            <a:ext cx="507710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FF5652D-6DA5-8F45-86D7-201B81660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985" y="1603246"/>
            <a:ext cx="1143290" cy="879453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592B069B-78F9-9749-9785-3AA570A81C80}"/>
              </a:ext>
            </a:extLst>
          </p:cNvPr>
          <p:cNvSpPr txBox="1">
            <a:spLocks/>
          </p:cNvSpPr>
          <p:nvPr/>
        </p:nvSpPr>
        <p:spPr>
          <a:xfrm>
            <a:off x="4585970" y="2576703"/>
            <a:ext cx="1035321" cy="571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dirty="0"/>
              <a:t>ecYeast8</a:t>
            </a:r>
          </a:p>
          <a:p>
            <a:r>
              <a:rPr lang="en-GB" sz="1200" dirty="0"/>
              <a:t>eciYali4</a:t>
            </a:r>
          </a:p>
          <a:p>
            <a:r>
              <a:rPr lang="en-GB" sz="1200" dirty="0" err="1"/>
              <a:t>ecKmx</a:t>
            </a:r>
            <a:endParaRPr lang="en-GB" sz="1200" dirty="0"/>
          </a:p>
        </p:txBody>
      </p:sp>
      <p:cxnSp>
        <p:nvCxnSpPr>
          <p:cNvPr id="27" name="Straight Arrow Connector 20">
            <a:extLst>
              <a:ext uri="{FF2B5EF4-FFF2-40B4-BE49-F238E27FC236}">
                <a16:creationId xmlns:a16="http://schemas.microsoft.com/office/drawing/2014/main" id="{A0CEA504-782F-C144-904D-FD0220BA8B77}"/>
              </a:ext>
            </a:extLst>
          </p:cNvPr>
          <p:cNvCxnSpPr>
            <a:cxnSpLocks/>
          </p:cNvCxnSpPr>
          <p:nvPr/>
        </p:nvCxnSpPr>
        <p:spPr>
          <a:xfrm flipV="1">
            <a:off x="5811145" y="2482700"/>
            <a:ext cx="507710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2">
            <a:extLst>
              <a:ext uri="{FF2B5EF4-FFF2-40B4-BE49-F238E27FC236}">
                <a16:creationId xmlns:a16="http://schemas.microsoft.com/office/drawing/2014/main" id="{34125F2C-D6BB-424C-A659-E002D07A7782}"/>
              </a:ext>
            </a:extLst>
          </p:cNvPr>
          <p:cNvSpPr txBox="1">
            <a:spLocks/>
          </p:cNvSpPr>
          <p:nvPr/>
        </p:nvSpPr>
        <p:spPr>
          <a:xfrm>
            <a:off x="6633769" y="2196996"/>
            <a:ext cx="2476052" cy="571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dirty="0"/>
              <a:t>Find optimal naringenin producer strains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A03DCA-B08E-5241-9A04-D0AB50D7D2DC}"/>
              </a:ext>
            </a:extLst>
          </p:cNvPr>
          <p:cNvGrpSpPr/>
          <p:nvPr/>
        </p:nvGrpSpPr>
        <p:grpSpPr>
          <a:xfrm>
            <a:off x="4411523" y="3556149"/>
            <a:ext cx="1264572" cy="950949"/>
            <a:chOff x="2989483" y="1444388"/>
            <a:chExt cx="1264572" cy="95094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F26AD0-DA7C-EE4C-A880-3BD599B30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9013" y="1444388"/>
              <a:ext cx="766092" cy="612873"/>
            </a:xfrm>
            <a:prstGeom prst="rect">
              <a:avLst/>
            </a:prstGeom>
          </p:spPr>
        </p:pic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FFBE380A-FB76-0D45-B472-E684BC05E1B9}"/>
                </a:ext>
              </a:extLst>
            </p:cNvPr>
            <p:cNvSpPr txBox="1">
              <a:spLocks/>
            </p:cNvSpPr>
            <p:nvPr/>
          </p:nvSpPr>
          <p:spPr>
            <a:xfrm>
              <a:off x="2989483" y="2004644"/>
              <a:ext cx="1264572" cy="390693"/>
            </a:xfrm>
            <a:prstGeom prst="rect">
              <a:avLst/>
            </a:prstGeom>
          </p:spPr>
          <p:txBody>
            <a:bodyPr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rgbClr val="2A6AB2"/>
                  </a:solidFill>
                  <a:latin typeface="Akzidenz for Chalmers" pitchFamily="2" charset="0"/>
                  <a:ea typeface="+mj-ea"/>
                  <a:cs typeface="Arial"/>
                </a:defRPr>
              </a:lvl1pPr>
            </a:lstStyle>
            <a:p>
              <a:r>
                <a:rPr lang="en-US" sz="2000" dirty="0"/>
                <a:t>Utilities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03DA33-CC7A-4349-A5DE-7FBD7A49FBC8}"/>
              </a:ext>
            </a:extLst>
          </p:cNvPr>
          <p:cNvGrpSpPr/>
          <p:nvPr/>
        </p:nvGrpSpPr>
        <p:grpSpPr>
          <a:xfrm>
            <a:off x="4554289" y="3211189"/>
            <a:ext cx="1320135" cy="530087"/>
            <a:chOff x="249967" y="832166"/>
            <a:chExt cx="2588547" cy="94727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1CC6152-D470-A840-BA61-5B04B9C6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967" y="832166"/>
              <a:ext cx="2158947" cy="94019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5BB03CC-07E0-0D43-B855-88A15539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9313" y="1508954"/>
              <a:ext cx="859201" cy="27048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25CDA7F-99B0-9444-AB90-D04AC7FFCC59}"/>
              </a:ext>
            </a:extLst>
          </p:cNvPr>
          <p:cNvSpPr/>
          <p:nvPr/>
        </p:nvSpPr>
        <p:spPr>
          <a:xfrm>
            <a:off x="4426592" y="4474037"/>
            <a:ext cx="1447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2A6AB2"/>
                </a:solidFill>
                <a:latin typeface="Akzidenz for Chalmers" pitchFamily="2" charset="0"/>
              </a:rPr>
              <a:t>add_ecPathway</a:t>
            </a:r>
            <a:r>
              <a:rPr lang="en-US" sz="1400" dirty="0">
                <a:solidFill>
                  <a:srgbClr val="2A6AB2"/>
                </a:solidFill>
                <a:latin typeface="Akzidenz for Chalmers" pitchFamily="2" charset="0"/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997162-CDCA-BB47-B983-0671C134F9CA}"/>
              </a:ext>
            </a:extLst>
          </p:cNvPr>
          <p:cNvSpPr/>
          <p:nvPr/>
        </p:nvSpPr>
        <p:spPr>
          <a:xfrm>
            <a:off x="7147879" y="3474252"/>
            <a:ext cx="15559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A6AB2"/>
                </a:solidFill>
                <a:latin typeface="Akzidenz for Chalmers" pitchFamily="2" charset="0"/>
              </a:rPr>
              <a:t>Robust </a:t>
            </a:r>
            <a:r>
              <a:rPr lang="en-US" sz="1400" dirty="0" err="1">
                <a:solidFill>
                  <a:srgbClr val="2A6AB2"/>
                </a:solidFill>
                <a:latin typeface="Akzidenz for Chalmers" pitchFamily="2" charset="0"/>
              </a:rPr>
              <a:t>ecFSEOF</a:t>
            </a:r>
            <a:endParaRPr lang="en-US" sz="1400" dirty="0">
              <a:solidFill>
                <a:srgbClr val="2A6AB2"/>
              </a:solidFill>
              <a:latin typeface="Akzidenz for Chalmers" pitchFamily="2" charset="0"/>
            </a:endParaRP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2E37B76-05F2-6649-9CEC-DBD983E37A4B}"/>
              </a:ext>
            </a:extLst>
          </p:cNvPr>
          <p:cNvSpPr txBox="1">
            <a:spLocks/>
          </p:cNvSpPr>
          <p:nvPr/>
        </p:nvSpPr>
        <p:spPr>
          <a:xfrm>
            <a:off x="1440123" y="-49715"/>
            <a:ext cx="5929587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antGarde Medium"/>
                <a:ea typeface="+mj-ea"/>
                <a:cs typeface="AvantGarde Medium"/>
              </a:defRPr>
            </a:lvl1pPr>
          </a:lstStyle>
          <a:p>
            <a:r>
              <a:rPr lang="en-GB" sz="2400" dirty="0">
                <a:solidFill>
                  <a:srgbClr val="2A6AB2"/>
                </a:solidFill>
              </a:rPr>
              <a:t>Naringenin production</a:t>
            </a:r>
          </a:p>
        </p:txBody>
      </p:sp>
    </p:spTree>
    <p:extLst>
      <p:ext uri="{BB962C8B-B14F-4D97-AF65-F5344CB8AC3E}">
        <p14:creationId xmlns:p14="http://schemas.microsoft.com/office/powerpoint/2010/main" val="2128607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0123" y="-49715"/>
            <a:ext cx="5929587" cy="1080000"/>
          </a:xfrm>
        </p:spPr>
        <p:txBody>
          <a:bodyPr>
            <a:normAutofit/>
          </a:bodyPr>
          <a:lstStyle/>
          <a:p>
            <a:r>
              <a:rPr lang="en-GB" sz="2400" dirty="0"/>
              <a:t>Naringenin production:</a:t>
            </a:r>
          </a:p>
        </p:txBody>
      </p:sp>
      <p:pic>
        <p:nvPicPr>
          <p:cNvPr id="22" name="Bild 3">
            <a:extLst>
              <a:ext uri="{FF2B5EF4-FFF2-40B4-BE49-F238E27FC236}">
                <a16:creationId xmlns:a16="http://schemas.microsoft.com/office/drawing/2014/main" id="{FE87612F-C6A6-B540-8C81-63A817E3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7" y="260144"/>
            <a:ext cx="1080000" cy="592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7DD24-8FEC-904D-BE14-E4B6C819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209" y="1603466"/>
            <a:ext cx="3621582" cy="3651068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28E26E57-9F72-FE4D-A74F-D8C916D6A85D}"/>
              </a:ext>
            </a:extLst>
          </p:cNvPr>
          <p:cNvSpPr txBox="1">
            <a:spLocks/>
          </p:cNvSpPr>
          <p:nvPr/>
        </p:nvSpPr>
        <p:spPr>
          <a:xfrm>
            <a:off x="1440123" y="312661"/>
            <a:ext cx="5929587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antGarde Medium"/>
                <a:ea typeface="+mj-ea"/>
                <a:cs typeface="AvantGarde Medium"/>
              </a:defRPr>
            </a:lvl1pPr>
          </a:lstStyle>
          <a:p>
            <a:r>
              <a:rPr lang="en-GB" sz="2400" dirty="0">
                <a:solidFill>
                  <a:schemeClr val="accent1"/>
                </a:solidFill>
              </a:rPr>
              <a:t>Over expressions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377B9C-F6CC-C347-BCCD-EB03CCF1EB1F}"/>
              </a:ext>
            </a:extLst>
          </p:cNvPr>
          <p:cNvGraphicFramePr>
            <a:graphicFrameLocks noGrp="1"/>
          </p:cNvGraphicFramePr>
          <p:nvPr/>
        </p:nvGraphicFramePr>
        <p:xfrm>
          <a:off x="6543528" y="3313833"/>
          <a:ext cx="592211" cy="1016000"/>
        </p:xfrm>
        <a:graphic>
          <a:graphicData uri="http://schemas.openxmlformats.org/drawingml/2006/table">
            <a:tbl>
              <a:tblPr/>
              <a:tblGrid>
                <a:gridCol w="592211">
                  <a:extLst>
                    <a:ext uri="{9D8B030D-6E8A-4147-A177-3AD203B41FA5}">
                      <a16:colId xmlns:a16="http://schemas.microsoft.com/office/drawing/2014/main" val="155065502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1405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ARO1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17534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ARO7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45058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13629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ARO2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747777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E76128-79D0-CE40-AA70-94E845D5A5C0}"/>
              </a:ext>
            </a:extLst>
          </p:cNvPr>
          <p:cNvCxnSpPr>
            <a:stCxn id="18" idx="3"/>
          </p:cNvCxnSpPr>
          <p:nvPr/>
        </p:nvCxnSpPr>
        <p:spPr>
          <a:xfrm flipH="1" flipV="1">
            <a:off x="4725824" y="3247402"/>
            <a:ext cx="1656967" cy="181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0C96A7-636A-7343-B7DA-B67AE5FE05D6}"/>
              </a:ext>
            </a:extLst>
          </p:cNvPr>
          <p:cNvGraphicFramePr>
            <a:graphicFrameLocks noGrp="1"/>
          </p:cNvGraphicFramePr>
          <p:nvPr/>
        </p:nvGraphicFramePr>
        <p:xfrm>
          <a:off x="4404916" y="1551837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17585503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ARO4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448781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717025-7AE0-8E4E-9D32-3D0D42BE152E}"/>
              </a:ext>
            </a:extLst>
          </p:cNvPr>
          <p:cNvCxnSpPr>
            <a:cxnSpLocks/>
          </p:cNvCxnSpPr>
          <p:nvPr/>
        </p:nvCxnSpPr>
        <p:spPr>
          <a:xfrm>
            <a:off x="4572000" y="1755037"/>
            <a:ext cx="0" cy="564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0B35C9D-8E9B-204A-B911-322F4290A984}"/>
              </a:ext>
            </a:extLst>
          </p:cNvPr>
          <p:cNvGraphicFramePr>
            <a:graphicFrameLocks noGrp="1"/>
          </p:cNvGraphicFramePr>
          <p:nvPr/>
        </p:nvGraphicFramePr>
        <p:xfrm>
          <a:off x="2600472" y="3968061"/>
          <a:ext cx="501651" cy="203200"/>
        </p:xfrm>
        <a:graphic>
          <a:graphicData uri="http://schemas.openxmlformats.org/drawingml/2006/table">
            <a:tbl>
              <a:tblPr/>
              <a:tblGrid>
                <a:gridCol w="501651">
                  <a:extLst>
                    <a:ext uri="{9D8B030D-6E8A-4147-A177-3AD203B41FA5}">
                      <a16:colId xmlns:a16="http://schemas.microsoft.com/office/drawing/2014/main" val="50475048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BPL1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25341"/>
                  </a:ext>
                </a:extLst>
              </a:tr>
            </a:tbl>
          </a:graphicData>
        </a:graphic>
      </p:graphicFrame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02ED39-BC0D-3D40-A510-84C6627E4C2C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851297" y="3743058"/>
            <a:ext cx="797757" cy="225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F177948-43DD-DE4D-AB1B-F6C0CA5181B6}"/>
              </a:ext>
            </a:extLst>
          </p:cNvPr>
          <p:cNvGraphicFramePr>
            <a:graphicFrameLocks noGrp="1"/>
          </p:cNvGraphicFramePr>
          <p:nvPr/>
        </p:nvGraphicFramePr>
        <p:xfrm>
          <a:off x="2428962" y="2176164"/>
          <a:ext cx="503758" cy="406400"/>
        </p:xfrm>
        <a:graphic>
          <a:graphicData uri="http://schemas.openxmlformats.org/drawingml/2006/table">
            <a:tbl>
              <a:tblPr/>
              <a:tblGrid>
                <a:gridCol w="503758">
                  <a:extLst>
                    <a:ext uri="{9D8B030D-6E8A-4147-A177-3AD203B41FA5}">
                      <a16:colId xmlns:a16="http://schemas.microsoft.com/office/drawing/2014/main" val="412916303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2A6AB2"/>
                          </a:solidFill>
                          <a:effectLst/>
                          <a:latin typeface="Calibri" panose="020F0502020204030204" pitchFamily="34" charset="0"/>
                        </a:rPr>
                        <a:t>PDC1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2586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2A6AB2"/>
                          </a:solidFill>
                          <a:effectLst/>
                          <a:latin typeface="Calibri" panose="020F0502020204030204" pitchFamily="34" charset="0"/>
                        </a:rPr>
                        <a:t>ALD6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87407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5F27AA4-A81D-2842-B37D-ED066A3C2929}"/>
              </a:ext>
            </a:extLst>
          </p:cNvPr>
          <p:cNvGraphicFramePr>
            <a:graphicFrameLocks noGrp="1"/>
          </p:cNvGraphicFramePr>
          <p:nvPr/>
        </p:nvGraphicFramePr>
        <p:xfrm>
          <a:off x="6302288" y="2218431"/>
          <a:ext cx="592208" cy="203200"/>
        </p:xfrm>
        <a:graphic>
          <a:graphicData uri="http://schemas.openxmlformats.org/drawingml/2006/table">
            <a:tbl>
              <a:tblPr/>
              <a:tblGrid>
                <a:gridCol w="592208">
                  <a:extLst>
                    <a:ext uri="{9D8B030D-6E8A-4147-A177-3AD203B41FA5}">
                      <a16:colId xmlns:a16="http://schemas.microsoft.com/office/drawing/2014/main" val="308328152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NCE103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1456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D306D9D-2033-E14D-8906-DAFDB47F58F8}"/>
              </a:ext>
            </a:extLst>
          </p:cNvPr>
          <p:cNvGraphicFramePr>
            <a:graphicFrameLocks noGrp="1"/>
          </p:cNvGraphicFramePr>
          <p:nvPr/>
        </p:nvGraphicFramePr>
        <p:xfrm>
          <a:off x="3102123" y="5001363"/>
          <a:ext cx="1179321" cy="609600"/>
        </p:xfrm>
        <a:graphic>
          <a:graphicData uri="http://schemas.openxmlformats.org/drawingml/2006/table">
            <a:tbl>
              <a:tblPr/>
              <a:tblGrid>
                <a:gridCol w="1179321">
                  <a:extLst>
                    <a:ext uri="{9D8B030D-6E8A-4147-A177-3AD203B41FA5}">
                      <a16:colId xmlns:a16="http://schemas.microsoft.com/office/drawing/2014/main" val="217007488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YALI0F05962g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1068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YALI0D07942g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8026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TKL1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52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885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03D42FE-CDFF-D144-A642-9ACF0952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78" y="1653437"/>
            <a:ext cx="3586213" cy="361541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0123" y="-49715"/>
            <a:ext cx="5929587" cy="1080000"/>
          </a:xfrm>
        </p:spPr>
        <p:txBody>
          <a:bodyPr>
            <a:normAutofit/>
          </a:bodyPr>
          <a:lstStyle/>
          <a:p>
            <a:r>
              <a:rPr lang="en-GB" sz="2400" dirty="0"/>
              <a:t>Naringenin production:</a:t>
            </a:r>
          </a:p>
        </p:txBody>
      </p:sp>
      <p:pic>
        <p:nvPicPr>
          <p:cNvPr id="22" name="Bild 3">
            <a:extLst>
              <a:ext uri="{FF2B5EF4-FFF2-40B4-BE49-F238E27FC236}">
                <a16:creationId xmlns:a16="http://schemas.microsoft.com/office/drawing/2014/main" id="{FE87612F-C6A6-B540-8C81-63A817E37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7" y="260144"/>
            <a:ext cx="1080000" cy="592517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28E26E57-9F72-FE4D-A74F-D8C916D6A85D}"/>
              </a:ext>
            </a:extLst>
          </p:cNvPr>
          <p:cNvSpPr txBox="1">
            <a:spLocks/>
          </p:cNvSpPr>
          <p:nvPr/>
        </p:nvSpPr>
        <p:spPr>
          <a:xfrm>
            <a:off x="1440123" y="312661"/>
            <a:ext cx="5929587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antGarde Medium"/>
                <a:ea typeface="+mj-ea"/>
                <a:cs typeface="AvantGarde Medium"/>
              </a:defRPr>
            </a:lvl1pPr>
          </a:lstStyle>
          <a:p>
            <a:r>
              <a:rPr lang="en-GB" sz="2400" dirty="0">
                <a:solidFill>
                  <a:srgbClr val="C00000"/>
                </a:solidFill>
              </a:rPr>
              <a:t>Deletions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56C113A-EE90-9D49-91F4-AC38E10EF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293A2B-39DF-6046-9AD0-DFF667D0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950" y="2320031"/>
            <a:ext cx="533400" cy="749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1B8BB0-F312-8841-8961-58D48E4D8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376" y="2320031"/>
            <a:ext cx="520700" cy="749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D05687-D640-C647-A8AA-8A006737C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176" y="4125063"/>
            <a:ext cx="123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44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" y="6299401"/>
            <a:ext cx="8242479" cy="558599"/>
          </a:xfrm>
        </p:spPr>
        <p:txBody>
          <a:bodyPr>
            <a:noAutofit/>
          </a:bodyPr>
          <a:lstStyle/>
          <a:p>
            <a:pPr algn="l"/>
            <a:r>
              <a:rPr 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Hassing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E. J., de Groot, P. A., </a:t>
            </a:r>
            <a:r>
              <a:rPr 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Marquenie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V. R., </a:t>
            </a:r>
            <a:r>
              <a:rPr 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Pronk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T., &amp; </a:t>
            </a:r>
            <a:r>
              <a:rPr 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Daran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M. G. (2019). Connecting central carbon and aromatic amino acid metabolisms to improve de novo 2-phenylethanol production in Saccharomyces cerevisiae. 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Metabolic Engineering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56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165–180. https://</a:t>
            </a:r>
            <a:r>
              <a:rPr 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/10.1016/j.ymben.2019.09.011</a:t>
            </a:r>
            <a:endParaRPr lang="en-GB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Bild 3">
            <a:extLst>
              <a:ext uri="{FF2B5EF4-FFF2-40B4-BE49-F238E27FC236}">
                <a16:creationId xmlns:a16="http://schemas.microsoft.com/office/drawing/2014/main" id="{FE87612F-C6A6-B540-8C81-63A817E3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7" y="260144"/>
            <a:ext cx="1080000" cy="5925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13AF98-E88F-E340-ACE2-954D7213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28" y="1340144"/>
            <a:ext cx="7005362" cy="390815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80CE3D8-3DE4-5D4B-82D8-93DA86A3D709}"/>
              </a:ext>
            </a:extLst>
          </p:cNvPr>
          <p:cNvSpPr/>
          <p:nvPr/>
        </p:nvSpPr>
        <p:spPr>
          <a:xfrm>
            <a:off x="791109" y="3284984"/>
            <a:ext cx="684547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AD9D62-4D7D-6145-838E-333853233999}"/>
              </a:ext>
            </a:extLst>
          </p:cNvPr>
          <p:cNvSpPr/>
          <p:nvPr/>
        </p:nvSpPr>
        <p:spPr>
          <a:xfrm>
            <a:off x="791315" y="3717032"/>
            <a:ext cx="684547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1518A57-A36D-EB44-9EC2-343CA4AD9340}"/>
              </a:ext>
            </a:extLst>
          </p:cNvPr>
          <p:cNvSpPr/>
          <p:nvPr/>
        </p:nvSpPr>
        <p:spPr>
          <a:xfrm>
            <a:off x="1831057" y="4077072"/>
            <a:ext cx="684547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95B3F59-C48F-CB40-9DBA-529EA0A3099E}"/>
              </a:ext>
            </a:extLst>
          </p:cNvPr>
          <p:cNvSpPr/>
          <p:nvPr/>
        </p:nvSpPr>
        <p:spPr>
          <a:xfrm>
            <a:off x="2843808" y="3708268"/>
            <a:ext cx="684547" cy="216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CF52A6-9B43-DA4D-BE44-73656EB20ACE}"/>
              </a:ext>
            </a:extLst>
          </p:cNvPr>
          <p:cNvSpPr/>
          <p:nvPr/>
        </p:nvSpPr>
        <p:spPr>
          <a:xfrm>
            <a:off x="739446" y="2581477"/>
            <a:ext cx="684547" cy="2160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BD734D-81EF-9C4D-A97B-CF75F73F8B6E}"/>
              </a:ext>
            </a:extLst>
          </p:cNvPr>
          <p:cNvSpPr/>
          <p:nvPr/>
        </p:nvSpPr>
        <p:spPr>
          <a:xfrm>
            <a:off x="739445" y="2017855"/>
            <a:ext cx="684547" cy="2160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8A8A34-8A5C-1B44-8428-0B3FDC9DEB1A}"/>
              </a:ext>
            </a:extLst>
          </p:cNvPr>
          <p:cNvSpPr/>
          <p:nvPr/>
        </p:nvSpPr>
        <p:spPr>
          <a:xfrm>
            <a:off x="4250849" y="4071635"/>
            <a:ext cx="684547" cy="2160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4F8993DB-C7E8-1A4B-A2AA-2BEF37A4B745}"/>
              </a:ext>
            </a:extLst>
          </p:cNvPr>
          <p:cNvSpPr txBox="1">
            <a:spLocks/>
          </p:cNvSpPr>
          <p:nvPr/>
        </p:nvSpPr>
        <p:spPr>
          <a:xfrm>
            <a:off x="978365" y="96698"/>
            <a:ext cx="6835139" cy="60395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Evaluating absolute proteomics methods for integration into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ecModels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BF0F4C-5D3B-A748-A7B9-EC5F36231FD9}"/>
              </a:ext>
            </a:extLst>
          </p:cNvPr>
          <p:cNvGrpSpPr/>
          <p:nvPr/>
        </p:nvGrpSpPr>
        <p:grpSpPr>
          <a:xfrm>
            <a:off x="612991" y="952177"/>
            <a:ext cx="2233239" cy="2628865"/>
            <a:chOff x="129477" y="126220"/>
            <a:chExt cx="2233239" cy="26288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719983-2FA6-A445-8EAF-16861C08FE78}"/>
                </a:ext>
              </a:extLst>
            </p:cNvPr>
            <p:cNvGrpSpPr/>
            <p:nvPr/>
          </p:nvGrpSpPr>
          <p:grpSpPr>
            <a:xfrm>
              <a:off x="223114" y="777778"/>
              <a:ext cx="2139602" cy="1977307"/>
              <a:chOff x="310719" y="573343"/>
              <a:chExt cx="2139602" cy="1977307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065857A-E867-3741-AC08-F3A044A7D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50" y="1537744"/>
                <a:ext cx="2120771" cy="1012906"/>
              </a:xfrm>
              <a:prstGeom prst="rect">
                <a:avLst/>
              </a:prstGeom>
            </p:spPr>
          </p:pic>
          <p:pic>
            <p:nvPicPr>
              <p:cNvPr id="114" name="Bioreactor3 (1).png" descr="Bioreactor3 (1).png">
                <a:extLst>
                  <a:ext uri="{FF2B5EF4-FFF2-40B4-BE49-F238E27FC236}">
                    <a16:creationId xmlns:a16="http://schemas.microsoft.com/office/drawing/2014/main" id="{4A9D8C58-7C0A-8C44-BCAA-8782F216A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441" y="573343"/>
                <a:ext cx="823731" cy="11649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DA036B96-6AE7-0842-90CC-258355BE8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719" y="904755"/>
                <a:ext cx="525571" cy="525571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DF5C20-4690-5947-80F0-1CA0B5EA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477" y="126220"/>
              <a:ext cx="876715" cy="52557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EDAEC2-2ED0-4F45-AE94-1B8A24011182}"/>
              </a:ext>
            </a:extLst>
          </p:cNvPr>
          <p:cNvGrpSpPr/>
          <p:nvPr/>
        </p:nvGrpSpPr>
        <p:grpSpPr>
          <a:xfrm>
            <a:off x="3323545" y="1080467"/>
            <a:ext cx="4341114" cy="2760502"/>
            <a:chOff x="1687193" y="684665"/>
            <a:chExt cx="3616442" cy="232874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6352B61-E57A-8F4B-9D9D-D8C3C95431D4}"/>
                </a:ext>
              </a:extLst>
            </p:cNvPr>
            <p:cNvGrpSpPr/>
            <p:nvPr/>
          </p:nvGrpSpPr>
          <p:grpSpPr>
            <a:xfrm>
              <a:off x="2525064" y="684665"/>
              <a:ext cx="2778571" cy="2328749"/>
              <a:chOff x="1661189" y="700649"/>
              <a:chExt cx="2819571" cy="232025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22294ED-AACC-7346-BB18-11A0CEE20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1189" y="836896"/>
                <a:ext cx="2819571" cy="2184012"/>
              </a:xfrm>
              <a:prstGeom prst="rect">
                <a:avLst/>
              </a:prstGeom>
            </p:spPr>
          </p:pic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06B1F8F-611A-B846-AB6A-712BA48B4904}"/>
                  </a:ext>
                </a:extLst>
              </p:cNvPr>
              <p:cNvSpPr/>
              <p:nvPr/>
            </p:nvSpPr>
            <p:spPr>
              <a:xfrm>
                <a:off x="1695824" y="700649"/>
                <a:ext cx="292996" cy="312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B33B26-503E-304D-8CA1-C7595981C2ED}"/>
                </a:ext>
              </a:extLst>
            </p:cNvPr>
            <p:cNvGrpSpPr/>
            <p:nvPr/>
          </p:nvGrpSpPr>
          <p:grpSpPr>
            <a:xfrm>
              <a:off x="1687193" y="896268"/>
              <a:ext cx="961486" cy="1108636"/>
              <a:chOff x="1687193" y="896268"/>
              <a:chExt cx="961486" cy="1108636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4A4E0CED-C2CE-4D42-94A1-6D2C3DF47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9236" y="1408434"/>
                <a:ext cx="596470" cy="596470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7BEED84B-27F7-DA47-844B-5D4390C09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7193" y="896268"/>
                <a:ext cx="961486" cy="39420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89201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4F8993DB-C7E8-1A4B-A2AA-2BEF37A4B745}"/>
              </a:ext>
            </a:extLst>
          </p:cNvPr>
          <p:cNvSpPr txBox="1">
            <a:spLocks/>
          </p:cNvSpPr>
          <p:nvPr/>
        </p:nvSpPr>
        <p:spPr>
          <a:xfrm>
            <a:off x="978365" y="96698"/>
            <a:ext cx="6835139" cy="60395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Evaluating absolute proteomics methods for integration into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ecModels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F2DF5C20-4690-5947-80F0-1CA0B5EA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1" y="952177"/>
            <a:ext cx="876715" cy="525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048D8-0703-9F4D-BEDD-2389DCA10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11" y="1757227"/>
            <a:ext cx="4441785" cy="117915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F96EC-B73D-F745-829F-BCC11BE15605}"/>
              </a:ext>
            </a:extLst>
          </p:cNvPr>
          <p:cNvGrpSpPr/>
          <p:nvPr/>
        </p:nvGrpSpPr>
        <p:grpSpPr>
          <a:xfrm>
            <a:off x="4572000" y="1176788"/>
            <a:ext cx="3707160" cy="2252212"/>
            <a:chOff x="4523351" y="1695171"/>
            <a:chExt cx="3098819" cy="17415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15868C-1D28-324B-BD08-1AD2437E7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1457" y="1699536"/>
              <a:ext cx="2890713" cy="17371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A80F16-4605-3541-9B33-44644BF267DF}"/>
                </a:ext>
              </a:extLst>
            </p:cNvPr>
            <p:cNvSpPr/>
            <p:nvPr/>
          </p:nvSpPr>
          <p:spPr>
            <a:xfrm>
              <a:off x="4523351" y="1695171"/>
              <a:ext cx="292996" cy="31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A8674403-4393-264F-A191-E829CACD303A}"/>
              </a:ext>
            </a:extLst>
          </p:cNvPr>
          <p:cNvSpPr txBox="1">
            <a:spLocks/>
          </p:cNvSpPr>
          <p:nvPr/>
        </p:nvSpPr>
        <p:spPr>
          <a:xfrm>
            <a:off x="5419898" y="3442792"/>
            <a:ext cx="2859261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Estimation of known concentrations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333612-EA3C-F54A-8DAE-3E382B5D02BB}"/>
              </a:ext>
            </a:extLst>
          </p:cNvPr>
          <p:cNvGrpSpPr/>
          <p:nvPr/>
        </p:nvGrpSpPr>
        <p:grpSpPr>
          <a:xfrm>
            <a:off x="263711" y="3784292"/>
            <a:ext cx="1765299" cy="1484998"/>
            <a:chOff x="269645" y="2573577"/>
            <a:chExt cx="1765299" cy="14849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77B60D3-9A2F-594B-B44F-53BAB41C9D3B}"/>
                </a:ext>
              </a:extLst>
            </p:cNvPr>
            <p:cNvGrpSpPr/>
            <p:nvPr/>
          </p:nvGrpSpPr>
          <p:grpSpPr>
            <a:xfrm>
              <a:off x="269645" y="3375568"/>
              <a:ext cx="1765299" cy="683007"/>
              <a:chOff x="2441215" y="1312065"/>
              <a:chExt cx="1765299" cy="68300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3F94B52-C045-C04A-BCF3-2E15B375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0524" y="1580735"/>
                <a:ext cx="413386" cy="13611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76A41DD-26A0-CB42-949C-F814625B5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1215" y="1312065"/>
                <a:ext cx="634236" cy="65790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53955FA-275B-B44C-BFEC-A400028B6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1240" y="1337170"/>
                <a:ext cx="855274" cy="657902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1E63CB1-529A-DA4E-A3D5-9E94D791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3294" y="2573577"/>
              <a:ext cx="1270000" cy="96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5266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464957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1" y="2035038"/>
            <a:ext cx="1626134" cy="22681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126" y="2241334"/>
            <a:ext cx="2424949" cy="1854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940" y="2078773"/>
            <a:ext cx="2506677" cy="2138633"/>
          </a:xfrm>
          <a:prstGeom prst="rect">
            <a:avLst/>
          </a:prstGeom>
        </p:spPr>
      </p:pic>
      <p:sp>
        <p:nvSpPr>
          <p:cNvPr id="8" name="Rectangle 27"/>
          <p:cNvSpPr txBox="1">
            <a:spLocks noChangeArrowheads="1"/>
          </p:cNvSpPr>
          <p:nvPr/>
        </p:nvSpPr>
        <p:spPr>
          <a:xfrm>
            <a:off x="751607" y="4720390"/>
            <a:ext cx="6361664" cy="69990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fluxes can be measured experimentally (i.e. exchange fluxes), but for most of them we assume: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70541" y="5399624"/>
                <a:ext cx="2975302" cy="71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𝟏𝟎𝟎𝟎</m:t>
                      </m:r>
                      <m:d>
                        <m:dPr>
                          <m:begChr m:val="["/>
                          <m:endChr m:val="]"/>
                          <m:ctrlPr>
                            <a:rPr lang="sv-SE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v-SE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000" b="1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𝐦𝐦𝐨𝐥</m:t>
                              </m:r>
                            </m:num>
                            <m:den>
                              <m:r>
                                <a:rPr lang="sv-SE" sz="2000" b="1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𝐠𝐃𝐖𝐡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sv-SE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41" y="5399624"/>
                <a:ext cx="2975302" cy="7192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7"/>
          <p:cNvSpPr txBox="1">
            <a:spLocks noChangeArrowheads="1"/>
          </p:cNvSpPr>
          <p:nvPr/>
        </p:nvSpPr>
        <p:spPr>
          <a:xfrm>
            <a:off x="257305" y="950649"/>
            <a:ext cx="8588311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3 easy steps to create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GEnome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-scale Model (GEM) of metabolism:</a:t>
            </a:r>
          </a:p>
        </p:txBody>
      </p:sp>
      <p:sp>
        <p:nvSpPr>
          <p:cNvPr id="13" name="Rectangle 27"/>
          <p:cNvSpPr txBox="1">
            <a:spLocks noChangeArrowheads="1"/>
          </p:cNvSpPr>
          <p:nvPr/>
        </p:nvSpPr>
        <p:spPr>
          <a:xfrm>
            <a:off x="573769" y="1608974"/>
            <a:ext cx="2260871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1. Get network</a:t>
            </a:r>
          </a:p>
        </p:txBody>
      </p:sp>
      <p:sp>
        <p:nvSpPr>
          <p:cNvPr id="14" name="Rectangle 27"/>
          <p:cNvSpPr txBox="1">
            <a:spLocks noChangeArrowheads="1"/>
          </p:cNvSpPr>
          <p:nvPr/>
        </p:nvSpPr>
        <p:spPr>
          <a:xfrm>
            <a:off x="2790153" y="1608974"/>
            <a:ext cx="3183927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2. Construct stoichiometric matrix (S)</a:t>
            </a:r>
          </a:p>
        </p:txBody>
      </p:sp>
      <p:sp>
        <p:nvSpPr>
          <p:cNvPr id="15" name="Rectangle 27"/>
          <p:cNvSpPr txBox="1">
            <a:spLocks noChangeArrowheads="1"/>
          </p:cNvSpPr>
          <p:nvPr/>
        </p:nvSpPr>
        <p:spPr>
          <a:xfrm>
            <a:off x="6329681" y="1608974"/>
            <a:ext cx="2316480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3. Define constraints</a:t>
            </a:r>
          </a:p>
        </p:txBody>
      </p:sp>
      <p:sp>
        <p:nvSpPr>
          <p:cNvPr id="17" name="Rectangle 27"/>
          <p:cNvSpPr txBox="1">
            <a:spLocks noChangeArrowheads="1"/>
          </p:cNvSpPr>
          <p:nvPr/>
        </p:nvSpPr>
        <p:spPr>
          <a:xfrm>
            <a:off x="5200515" y="5530507"/>
            <a:ext cx="1810483" cy="4620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this realistic?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542" y="812819"/>
            <a:ext cx="8761356" cy="371685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/>
          <p:nvPr/>
        </p:nvCxnSpPr>
        <p:spPr>
          <a:xfrm rot="5400000">
            <a:off x="6973227" y="4376583"/>
            <a:ext cx="676275" cy="476252"/>
          </a:xfrm>
          <a:prstGeom prst="curvedConnector3">
            <a:avLst>
              <a:gd name="adj1" fmla="val 99296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2131" y="4181473"/>
                <a:ext cx="913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sv-SE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sv-SE" i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sv-SE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131" y="4181473"/>
                <a:ext cx="91371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333" r="-4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80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/>
      <p:bldP spid="15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4F8993DB-C7E8-1A4B-A2AA-2BEF37A4B745}"/>
              </a:ext>
            </a:extLst>
          </p:cNvPr>
          <p:cNvSpPr txBox="1">
            <a:spLocks/>
          </p:cNvSpPr>
          <p:nvPr/>
        </p:nvSpPr>
        <p:spPr>
          <a:xfrm>
            <a:off x="978365" y="96698"/>
            <a:ext cx="6835139" cy="60395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Evaluating absolute proteomics methods for integration into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ecModels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F2DF5C20-4690-5947-80F0-1CA0B5EA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1" y="952177"/>
            <a:ext cx="876715" cy="525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048D8-0703-9F4D-BEDD-2389DCA10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11" y="1757227"/>
            <a:ext cx="4441785" cy="117915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F96EC-B73D-F745-829F-BCC11BE15605}"/>
              </a:ext>
            </a:extLst>
          </p:cNvPr>
          <p:cNvGrpSpPr/>
          <p:nvPr/>
        </p:nvGrpSpPr>
        <p:grpSpPr>
          <a:xfrm>
            <a:off x="4572000" y="1176788"/>
            <a:ext cx="3707160" cy="2252212"/>
            <a:chOff x="4523351" y="1695171"/>
            <a:chExt cx="3098819" cy="17415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15868C-1D28-324B-BD08-1AD2437E7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1457" y="1699536"/>
              <a:ext cx="2890713" cy="17371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A80F16-4605-3541-9B33-44644BF267DF}"/>
                </a:ext>
              </a:extLst>
            </p:cNvPr>
            <p:cNvSpPr/>
            <p:nvPr/>
          </p:nvSpPr>
          <p:spPr>
            <a:xfrm>
              <a:off x="4523351" y="1695171"/>
              <a:ext cx="292996" cy="31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A8674403-4393-264F-A191-E829CACD303A}"/>
              </a:ext>
            </a:extLst>
          </p:cNvPr>
          <p:cNvSpPr txBox="1">
            <a:spLocks/>
          </p:cNvSpPr>
          <p:nvPr/>
        </p:nvSpPr>
        <p:spPr>
          <a:xfrm>
            <a:off x="5419898" y="3442792"/>
            <a:ext cx="2859261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Estimation of known concentrations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333612-EA3C-F54A-8DAE-3E382B5D02BB}"/>
              </a:ext>
            </a:extLst>
          </p:cNvPr>
          <p:cNvGrpSpPr/>
          <p:nvPr/>
        </p:nvGrpSpPr>
        <p:grpSpPr>
          <a:xfrm>
            <a:off x="263711" y="3784292"/>
            <a:ext cx="1765299" cy="1484998"/>
            <a:chOff x="269645" y="2573577"/>
            <a:chExt cx="1765299" cy="14849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77B60D3-9A2F-594B-B44F-53BAB41C9D3B}"/>
                </a:ext>
              </a:extLst>
            </p:cNvPr>
            <p:cNvGrpSpPr/>
            <p:nvPr/>
          </p:nvGrpSpPr>
          <p:grpSpPr>
            <a:xfrm>
              <a:off x="269645" y="3375568"/>
              <a:ext cx="1765299" cy="683007"/>
              <a:chOff x="2441215" y="1312065"/>
              <a:chExt cx="1765299" cy="68300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3F94B52-C045-C04A-BCF3-2E15B375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0524" y="1580735"/>
                <a:ext cx="413386" cy="13611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76A41DD-26A0-CB42-949C-F814625B5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1215" y="1312065"/>
                <a:ext cx="634236" cy="65790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53955FA-275B-B44C-BFEC-A400028B6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1240" y="1337170"/>
                <a:ext cx="855274" cy="657902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1E63CB1-529A-DA4E-A3D5-9E94D791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3294" y="2573577"/>
              <a:ext cx="1270000" cy="965200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AD687D8-85FD-D346-89B0-174F208A2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8321" y="3826914"/>
            <a:ext cx="2210615" cy="19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26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4F8993DB-C7E8-1A4B-A2AA-2BEF37A4B745}"/>
              </a:ext>
            </a:extLst>
          </p:cNvPr>
          <p:cNvSpPr txBox="1">
            <a:spLocks/>
          </p:cNvSpPr>
          <p:nvPr/>
        </p:nvSpPr>
        <p:spPr>
          <a:xfrm>
            <a:off x="978365" y="96698"/>
            <a:ext cx="6835139" cy="60395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Evaluating absolute proteomics methods for integration into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ecModels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F2DF5C20-4690-5947-80F0-1CA0B5EA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1" y="952177"/>
            <a:ext cx="876715" cy="525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048D8-0703-9F4D-BEDD-2389DCA10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11" y="1757227"/>
            <a:ext cx="4441785" cy="117915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F96EC-B73D-F745-829F-BCC11BE15605}"/>
              </a:ext>
            </a:extLst>
          </p:cNvPr>
          <p:cNvGrpSpPr/>
          <p:nvPr/>
        </p:nvGrpSpPr>
        <p:grpSpPr>
          <a:xfrm>
            <a:off x="4572000" y="1176788"/>
            <a:ext cx="3707160" cy="2252212"/>
            <a:chOff x="4523351" y="1695171"/>
            <a:chExt cx="3098819" cy="17415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15868C-1D28-324B-BD08-1AD2437E7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1457" y="1699536"/>
              <a:ext cx="2890713" cy="17371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A80F16-4605-3541-9B33-44644BF267DF}"/>
                </a:ext>
              </a:extLst>
            </p:cNvPr>
            <p:cNvSpPr/>
            <p:nvPr/>
          </p:nvSpPr>
          <p:spPr>
            <a:xfrm>
              <a:off x="4523351" y="1695171"/>
              <a:ext cx="292996" cy="31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A8674403-4393-264F-A191-E829CACD303A}"/>
              </a:ext>
            </a:extLst>
          </p:cNvPr>
          <p:cNvSpPr txBox="1">
            <a:spLocks/>
          </p:cNvSpPr>
          <p:nvPr/>
        </p:nvSpPr>
        <p:spPr>
          <a:xfrm>
            <a:off x="5419898" y="3442792"/>
            <a:ext cx="2859261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Estimation of known concentrations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333612-EA3C-F54A-8DAE-3E382B5D02BB}"/>
              </a:ext>
            </a:extLst>
          </p:cNvPr>
          <p:cNvGrpSpPr/>
          <p:nvPr/>
        </p:nvGrpSpPr>
        <p:grpSpPr>
          <a:xfrm>
            <a:off x="263711" y="3784292"/>
            <a:ext cx="1765299" cy="1484998"/>
            <a:chOff x="269645" y="2573577"/>
            <a:chExt cx="1765299" cy="14849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77B60D3-9A2F-594B-B44F-53BAB41C9D3B}"/>
                </a:ext>
              </a:extLst>
            </p:cNvPr>
            <p:cNvGrpSpPr/>
            <p:nvPr/>
          </p:nvGrpSpPr>
          <p:grpSpPr>
            <a:xfrm>
              <a:off x="269645" y="3375568"/>
              <a:ext cx="1765299" cy="683007"/>
              <a:chOff x="2441215" y="1312065"/>
              <a:chExt cx="1765299" cy="68300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3F94B52-C045-C04A-BCF3-2E15B375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0524" y="1580735"/>
                <a:ext cx="413386" cy="13611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76A41DD-26A0-CB42-949C-F814625B5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1215" y="1312065"/>
                <a:ext cx="634236" cy="65790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53955FA-275B-B44C-BFEC-A400028B6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1240" y="1337170"/>
                <a:ext cx="855274" cy="657902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1E63CB1-529A-DA4E-A3D5-9E94D791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3294" y="2573577"/>
              <a:ext cx="1270000" cy="965200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AD687D8-85FD-D346-89B0-174F208A2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8321" y="3826914"/>
            <a:ext cx="2210615" cy="19426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B75620-823C-754D-A117-13D753F551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064" y="6023874"/>
            <a:ext cx="8964567" cy="2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7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9A7459D-FDB9-0B45-A584-98AEE0B2A6D0}"/>
              </a:ext>
            </a:extLst>
          </p:cNvPr>
          <p:cNvGrpSpPr/>
          <p:nvPr/>
        </p:nvGrpSpPr>
        <p:grpSpPr>
          <a:xfrm>
            <a:off x="5419897" y="3676788"/>
            <a:ext cx="3072350" cy="2302375"/>
            <a:chOff x="2099687" y="3710235"/>
            <a:chExt cx="3438145" cy="241905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491FD2-5FB6-D743-A0F3-F209CAB15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9687" y="3710235"/>
              <a:ext cx="2534705" cy="241905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9EE578E-C5CE-6A4F-AAD8-1D57A3F60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392" y="4398221"/>
              <a:ext cx="903440" cy="939008"/>
            </a:xfrm>
            <a:prstGeom prst="rect">
              <a:avLst/>
            </a:prstGeom>
          </p:spPr>
        </p:pic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4F8993DB-C7E8-1A4B-A2AA-2BEF37A4B745}"/>
              </a:ext>
            </a:extLst>
          </p:cNvPr>
          <p:cNvSpPr txBox="1">
            <a:spLocks/>
          </p:cNvSpPr>
          <p:nvPr/>
        </p:nvSpPr>
        <p:spPr>
          <a:xfrm>
            <a:off x="978365" y="96698"/>
            <a:ext cx="6835139" cy="60395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Evaluating absolute proteomics methods for integration into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ecModels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F2DF5C20-4690-5947-80F0-1CA0B5EAB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91" y="952177"/>
            <a:ext cx="876715" cy="525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048D8-0703-9F4D-BEDD-2389DCA10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11" y="1757227"/>
            <a:ext cx="4441785" cy="117915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F96EC-B73D-F745-829F-BCC11BE15605}"/>
              </a:ext>
            </a:extLst>
          </p:cNvPr>
          <p:cNvGrpSpPr/>
          <p:nvPr/>
        </p:nvGrpSpPr>
        <p:grpSpPr>
          <a:xfrm>
            <a:off x="4572000" y="1176788"/>
            <a:ext cx="3707160" cy="2252212"/>
            <a:chOff x="4523351" y="1695171"/>
            <a:chExt cx="3098819" cy="17415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15868C-1D28-324B-BD08-1AD2437E7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31457" y="1699536"/>
              <a:ext cx="2890713" cy="17371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A80F16-4605-3541-9B33-44644BF267DF}"/>
                </a:ext>
              </a:extLst>
            </p:cNvPr>
            <p:cNvSpPr/>
            <p:nvPr/>
          </p:nvSpPr>
          <p:spPr>
            <a:xfrm>
              <a:off x="4523351" y="1695171"/>
              <a:ext cx="292996" cy="312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A8674403-4393-264F-A191-E829CACD303A}"/>
              </a:ext>
            </a:extLst>
          </p:cNvPr>
          <p:cNvSpPr txBox="1">
            <a:spLocks/>
          </p:cNvSpPr>
          <p:nvPr/>
        </p:nvSpPr>
        <p:spPr>
          <a:xfrm>
            <a:off x="5419898" y="3442792"/>
            <a:ext cx="2859261" cy="46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Estimation of known concentrations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333612-EA3C-F54A-8DAE-3E382B5D02BB}"/>
              </a:ext>
            </a:extLst>
          </p:cNvPr>
          <p:cNvGrpSpPr/>
          <p:nvPr/>
        </p:nvGrpSpPr>
        <p:grpSpPr>
          <a:xfrm>
            <a:off x="263711" y="3784292"/>
            <a:ext cx="1765299" cy="1484998"/>
            <a:chOff x="269645" y="2573577"/>
            <a:chExt cx="1765299" cy="14849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77B60D3-9A2F-594B-B44F-53BAB41C9D3B}"/>
                </a:ext>
              </a:extLst>
            </p:cNvPr>
            <p:cNvGrpSpPr/>
            <p:nvPr/>
          </p:nvGrpSpPr>
          <p:grpSpPr>
            <a:xfrm>
              <a:off x="269645" y="3375568"/>
              <a:ext cx="1765299" cy="683007"/>
              <a:chOff x="2441215" y="1312065"/>
              <a:chExt cx="1765299" cy="68300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3F94B52-C045-C04A-BCF3-2E15B375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0524" y="1580735"/>
                <a:ext cx="413386" cy="13611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76A41DD-26A0-CB42-949C-F814625B5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41215" y="1312065"/>
                <a:ext cx="634236" cy="65790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53955FA-275B-B44C-BFEC-A400028B6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51240" y="1337170"/>
                <a:ext cx="855274" cy="657902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1E63CB1-529A-DA4E-A3D5-9E94D791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3294" y="2573577"/>
              <a:ext cx="1270000" cy="965200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AD687D8-85FD-D346-89B0-174F208A22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8321" y="3826914"/>
            <a:ext cx="2210615" cy="19426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E07879-A8BD-984B-9136-45C4FADC59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064" y="6023874"/>
            <a:ext cx="8964567" cy="2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23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ACE4D55D-3E72-834E-8708-2E257C3A8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401" y="-131769"/>
            <a:ext cx="8589190" cy="108000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2A6AB2"/>
                </a:solidFill>
              </a:rPr>
              <a:t>Conclusions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636C21D-BF21-A14B-B43B-ED0F638A74DE}"/>
              </a:ext>
            </a:extLst>
          </p:cNvPr>
          <p:cNvSpPr txBox="1">
            <a:spLocks/>
          </p:cNvSpPr>
          <p:nvPr/>
        </p:nvSpPr>
        <p:spPr>
          <a:xfrm>
            <a:off x="277405" y="1815889"/>
            <a:ext cx="8589190" cy="3226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Tx/>
              <a:buChar char="-"/>
            </a:pP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GECKO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has been enhanced to be able to deal with GEMs for any organism</a:t>
            </a:r>
          </a:p>
          <a:p>
            <a:pPr algn="just"/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ecModels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container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was developed for automated and continuous generation and update of a full catalogue of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ecModels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Enzyme constraints reduce the need for context-specific constraints for phenotypes predictions</a:t>
            </a:r>
          </a:p>
          <a:p>
            <a:pPr algn="just"/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ecModels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provide a scaffold for the study of proteomics data in a metabolic context</a:t>
            </a:r>
          </a:p>
          <a:p>
            <a:pPr marL="285750" indent="-285750" algn="just">
              <a:buFontTx/>
              <a:buChar char="-"/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36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computational tools are available at: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2C33EF-C279-A642-BB73-C9579CE57583}"/>
              </a:ext>
            </a:extLst>
          </p:cNvPr>
          <p:cNvSpPr/>
          <p:nvPr/>
        </p:nvSpPr>
        <p:spPr>
          <a:xfrm>
            <a:off x="408340" y="1789880"/>
            <a:ext cx="4623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kzidenz for Chalmers" pitchFamily="2" charset="0"/>
                <a:hlinkClick r:id="rId2"/>
              </a:rPr>
              <a:t>https://github.com/SysBioChalmers/GECKO</a:t>
            </a:r>
            <a:endParaRPr lang="en-US" dirty="0">
              <a:latin typeface="Akzidenz for Chalmer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3AE67-0E57-C44C-BFA4-83C102D384D9}"/>
              </a:ext>
            </a:extLst>
          </p:cNvPr>
          <p:cNvSpPr/>
          <p:nvPr/>
        </p:nvSpPr>
        <p:spPr>
          <a:xfrm>
            <a:off x="408340" y="2365944"/>
            <a:ext cx="4738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kzidenz for Chalmers" pitchFamily="2" charset="0"/>
                <a:hlinkClick r:id="rId3"/>
              </a:rPr>
              <a:t>https://github.com/SysBioChalmers/ecModels</a:t>
            </a:r>
            <a:endParaRPr lang="en-US" dirty="0">
              <a:latin typeface="Akzidenz for Chalmers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188E62-D602-AD44-8BAB-2E69D82FE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256" y="1828504"/>
            <a:ext cx="490141" cy="612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94405-8E83-2A47-8B95-7A2BF9CFE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981" y="1828504"/>
            <a:ext cx="490141" cy="612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B7BC78-049E-344E-A952-B3C227406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676" y="1828504"/>
            <a:ext cx="490141" cy="612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4315C-5A37-FD4D-8BFD-E78FD0AA6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518" y="1831384"/>
            <a:ext cx="492329" cy="61267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26CDDE5-E2F0-1B4C-8269-9A340E398E6B}"/>
              </a:ext>
            </a:extLst>
          </p:cNvPr>
          <p:cNvSpPr txBox="1">
            <a:spLocks/>
          </p:cNvSpPr>
          <p:nvPr/>
        </p:nvSpPr>
        <p:spPr bwMode="auto">
          <a:xfrm>
            <a:off x="4105912" y="3158407"/>
            <a:ext cx="4498238" cy="61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16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3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61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pPr algn="ctr"/>
            <a:r>
              <a:rPr lang="en-US" sz="2000" kern="0" dirty="0"/>
              <a:t>Contributions are very welcome!</a:t>
            </a:r>
          </a:p>
        </p:txBody>
      </p:sp>
    </p:spTree>
    <p:extLst>
      <p:ext uri="{BB962C8B-B14F-4D97-AF65-F5344CB8AC3E}">
        <p14:creationId xmlns:p14="http://schemas.microsoft.com/office/powerpoint/2010/main" val="1477142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434" y="1079599"/>
            <a:ext cx="8476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Relationship between enzyme and reaction: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sv-SE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𝐜𝐚𝐭</m:t>
                          </m:r>
                        </m:sub>
                      </m:sSub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blipFill rotWithShape="0">
                <a:blip r:embed="rId5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13" idx="3"/>
            <a:endCxn id="9" idx="1"/>
          </p:cNvCxnSpPr>
          <p:nvPr/>
        </p:nvCxnSpPr>
        <p:spPr>
          <a:xfrm flipV="1">
            <a:off x="2587189" y="1810044"/>
            <a:ext cx="756042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5" idx="1"/>
            <a:endCxn id="9" idx="3"/>
          </p:cNvCxnSpPr>
          <p:nvPr/>
        </p:nvCxnSpPr>
        <p:spPr>
          <a:xfrm flipH="1" flipV="1">
            <a:off x="5179231" y="1810044"/>
            <a:ext cx="548766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0"/>
            <a:endCxn id="9" idx="2"/>
          </p:cNvCxnSpPr>
          <p:nvPr/>
        </p:nvCxnSpPr>
        <p:spPr>
          <a:xfrm flipV="1">
            <a:off x="4255130" y="2026044"/>
            <a:ext cx="0" cy="366633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6686" y="1473454"/>
            <a:ext cx="1890503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Flux of reaction</a:t>
            </a:r>
          </a:p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[mmol/gDWh]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15343" y="2392677"/>
            <a:ext cx="247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Turnover number [1/h]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27997" y="1491528"/>
            <a:ext cx="262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Concentration of enzyme [mmol/gDW]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696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3332536"/>
            <a:ext cx="3645719" cy="290556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434" y="1079599"/>
            <a:ext cx="8476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Relationship between enzyme and reaction: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434" y="2998934"/>
            <a:ext cx="8476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However: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No available method for directly connecting proteomics to GEMs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sv-SE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𝐜𝐚𝐭</m:t>
                          </m:r>
                        </m:sub>
                      </m:sSub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blipFill rotWithShape="0">
                <a:blip r:embed="rId5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13" idx="3"/>
            <a:endCxn id="9" idx="1"/>
          </p:cNvCxnSpPr>
          <p:nvPr/>
        </p:nvCxnSpPr>
        <p:spPr>
          <a:xfrm flipV="1">
            <a:off x="2587189" y="1810044"/>
            <a:ext cx="756042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5" idx="1"/>
            <a:endCxn id="9" idx="3"/>
          </p:cNvCxnSpPr>
          <p:nvPr/>
        </p:nvCxnSpPr>
        <p:spPr>
          <a:xfrm flipH="1" flipV="1">
            <a:off x="5179231" y="1810044"/>
            <a:ext cx="548766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0"/>
            <a:endCxn id="9" idx="2"/>
          </p:cNvCxnSpPr>
          <p:nvPr/>
        </p:nvCxnSpPr>
        <p:spPr>
          <a:xfrm flipV="1">
            <a:off x="4255130" y="2026044"/>
            <a:ext cx="0" cy="366633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6686" y="1473454"/>
            <a:ext cx="1890503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Flux of reaction</a:t>
            </a:r>
          </a:p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[mmol/gDWh]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15343" y="2392677"/>
            <a:ext cx="247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Turnover number [1/h]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27997" y="1491528"/>
            <a:ext cx="262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Concentration of enzyme [mmol/gDW]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507" y="3992049"/>
            <a:ext cx="1465315" cy="204385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564117" y="3602031"/>
            <a:ext cx="1790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b="1" dirty="0">
                <a:solidFill>
                  <a:srgbClr val="2A6AB2"/>
                </a:solidFill>
                <a:latin typeface="Arial"/>
                <a:cs typeface="Arial"/>
              </a:rPr>
              <a:t>Metabolism</a:t>
            </a:r>
            <a:endParaRPr lang="en-US" sz="1600" b="1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890503" y="5165784"/>
            <a:ext cx="423160" cy="425392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76545" y="3622717"/>
            <a:ext cx="1790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b="1" dirty="0">
                <a:solidFill>
                  <a:srgbClr val="2A6AB2"/>
                </a:solidFill>
                <a:latin typeface="Arial"/>
                <a:cs typeface="Arial"/>
              </a:rPr>
              <a:t>Proteomics</a:t>
            </a:r>
            <a:endParaRPr lang="en-US" sz="1600" b="1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25" name="Down Arrow 24"/>
          <p:cNvSpPr/>
          <p:nvPr/>
        </p:nvSpPr>
        <p:spPr>
          <a:xfrm rot="16200000">
            <a:off x="6372227" y="4638673"/>
            <a:ext cx="314324" cy="88582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16200000">
            <a:off x="6376991" y="5202849"/>
            <a:ext cx="314324" cy="88582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6372227" y="4097073"/>
            <a:ext cx="314324" cy="88582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056" r="5943"/>
          <a:stretch/>
        </p:blipFill>
        <p:spPr>
          <a:xfrm>
            <a:off x="4842819" y="4029074"/>
            <a:ext cx="1367481" cy="2043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C98DC-EB76-2445-8B0B-0FF2486FCF5E}"/>
              </a:ext>
            </a:extLst>
          </p:cNvPr>
          <p:cNvSpPr txBox="1"/>
          <p:nvPr/>
        </p:nvSpPr>
        <p:spPr>
          <a:xfrm>
            <a:off x="90434" y="6463208"/>
            <a:ext cx="688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Sánchez, B. J., &amp; Nielsen, J. (2015). </a:t>
            </a:r>
            <a:r>
              <a:rPr lang="en-US" sz="1200" i="1" dirty="0">
                <a:solidFill>
                  <a:schemeClr val="bg1"/>
                </a:solidFill>
              </a:rPr>
              <a:t>Integrative Biology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7</a:t>
            </a:r>
            <a:r>
              <a:rPr lang="en-US" sz="1200" dirty="0">
                <a:solidFill>
                  <a:schemeClr val="bg1"/>
                </a:solidFill>
              </a:rPr>
              <a:t>(8), 846–858.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/10.1039/c5ib00083a</a:t>
            </a:r>
          </a:p>
        </p:txBody>
      </p:sp>
    </p:spTree>
    <p:extLst>
      <p:ext uri="{BB962C8B-B14F-4D97-AF65-F5344CB8AC3E}">
        <p14:creationId xmlns:p14="http://schemas.microsoft.com/office/powerpoint/2010/main" val="360956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enzymes into account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C98DC-EB76-2445-8B0B-0FF2486FCF5E}"/>
              </a:ext>
            </a:extLst>
          </p:cNvPr>
          <p:cNvSpPr txBox="1"/>
          <p:nvPr/>
        </p:nvSpPr>
        <p:spPr>
          <a:xfrm>
            <a:off x="90434" y="6463208"/>
            <a:ext cx="688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Nilsson, A., &amp; Nielsen, J. (2016). </a:t>
            </a:r>
            <a:r>
              <a:rPr lang="en-US" sz="1200" i="1" dirty="0">
                <a:solidFill>
                  <a:schemeClr val="bg1"/>
                </a:solidFill>
              </a:rPr>
              <a:t>Scientific Reports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6</a:t>
            </a:r>
            <a:r>
              <a:rPr lang="en-US" sz="1200" dirty="0">
                <a:solidFill>
                  <a:schemeClr val="bg1"/>
                </a:solidFill>
              </a:rPr>
              <a:t>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/10.1038/srep22264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C35B89-CC5A-E945-9E01-FE515B984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33" y="3041669"/>
            <a:ext cx="6004471" cy="308400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337A42-53C5-744C-8BAF-A3B065D287CC}"/>
              </a:ext>
            </a:extLst>
          </p:cNvPr>
          <p:cNvGrpSpPr/>
          <p:nvPr/>
        </p:nvGrpSpPr>
        <p:grpSpPr>
          <a:xfrm>
            <a:off x="570592" y="742568"/>
            <a:ext cx="6156971" cy="2234526"/>
            <a:chOff x="524106" y="742311"/>
            <a:chExt cx="6156971" cy="223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2B104A-CDEF-3244-B942-15CBC9CFC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684" y="784478"/>
              <a:ext cx="6011393" cy="209781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444529-3415-494F-A0C6-AD14D3C8FBD4}"/>
                </a:ext>
              </a:extLst>
            </p:cNvPr>
            <p:cNvSpPr/>
            <p:nvPr/>
          </p:nvSpPr>
          <p:spPr>
            <a:xfrm>
              <a:off x="524107" y="2724946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95A40D-58F2-5B44-BE79-D74593179A7E}"/>
                </a:ext>
              </a:extLst>
            </p:cNvPr>
            <p:cNvSpPr/>
            <p:nvPr/>
          </p:nvSpPr>
          <p:spPr>
            <a:xfrm>
              <a:off x="524106" y="833268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AD3AA9-1A51-0F43-BB0D-4B4C56215008}"/>
                </a:ext>
              </a:extLst>
            </p:cNvPr>
            <p:cNvSpPr/>
            <p:nvPr/>
          </p:nvSpPr>
          <p:spPr>
            <a:xfrm>
              <a:off x="4572000" y="742311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767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enzymes into account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C98DC-EB76-2445-8B0B-0FF2486FCF5E}"/>
              </a:ext>
            </a:extLst>
          </p:cNvPr>
          <p:cNvSpPr txBox="1"/>
          <p:nvPr/>
        </p:nvSpPr>
        <p:spPr>
          <a:xfrm>
            <a:off x="90434" y="6463208"/>
            <a:ext cx="688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Nilsson, A., &amp; Nielsen, J. (2016). </a:t>
            </a:r>
            <a:r>
              <a:rPr lang="en-US" sz="1200" i="1" dirty="0">
                <a:solidFill>
                  <a:schemeClr val="bg1"/>
                </a:solidFill>
              </a:rPr>
              <a:t>Scientific Reports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6</a:t>
            </a:r>
            <a:r>
              <a:rPr lang="en-US" sz="1200" dirty="0">
                <a:solidFill>
                  <a:schemeClr val="bg1"/>
                </a:solidFill>
              </a:rPr>
              <a:t>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/10.1038/srep22264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337A42-53C5-744C-8BAF-A3B065D287CC}"/>
              </a:ext>
            </a:extLst>
          </p:cNvPr>
          <p:cNvGrpSpPr/>
          <p:nvPr/>
        </p:nvGrpSpPr>
        <p:grpSpPr>
          <a:xfrm>
            <a:off x="570592" y="742568"/>
            <a:ext cx="6156971" cy="2234526"/>
            <a:chOff x="524106" y="742311"/>
            <a:chExt cx="6156971" cy="223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2B104A-CDEF-3244-B942-15CBC9CFC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4" y="784478"/>
              <a:ext cx="6011393" cy="209781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444529-3415-494F-A0C6-AD14D3C8FBD4}"/>
                </a:ext>
              </a:extLst>
            </p:cNvPr>
            <p:cNvSpPr/>
            <p:nvPr/>
          </p:nvSpPr>
          <p:spPr>
            <a:xfrm>
              <a:off x="524107" y="2724946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95A40D-58F2-5B44-BE79-D74593179A7E}"/>
                </a:ext>
              </a:extLst>
            </p:cNvPr>
            <p:cNvSpPr/>
            <p:nvPr/>
          </p:nvSpPr>
          <p:spPr>
            <a:xfrm>
              <a:off x="524106" y="833268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AD3AA9-1A51-0F43-BB0D-4B4C56215008}"/>
                </a:ext>
              </a:extLst>
            </p:cNvPr>
            <p:cNvSpPr/>
            <p:nvPr/>
          </p:nvSpPr>
          <p:spPr>
            <a:xfrm>
              <a:off x="4572000" y="742311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54267D3-A367-8F49-9EB8-1FE318E94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09" y="3275961"/>
            <a:ext cx="5894052" cy="25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2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1878" y="4333189"/>
            <a:ext cx="3787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100 ATP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+ 100 ETH + 100 CO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580283" y="4414600"/>
            <a:ext cx="512892" cy="25404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39500" y="4848002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89728" y="4848002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6590" y="4299317"/>
            <a:ext cx="140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50 GLU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00800" y="4837177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73275" y="4837177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09070" y="5195063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81545" y="5195063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21036" y="4844234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93511" y="4844234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29306" y="5202120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01781" y="5202120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5899" y="5253727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~120 mg of protein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844" y="4300831"/>
            <a:ext cx="161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Catalytic efficiency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(Low enzyme)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18729" y="4173684"/>
            <a:ext cx="8280920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476215" y="2621412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36263" y="2629569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476215" y="2991508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846311" y="2992460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31992" y="2067668"/>
            <a:ext cx="2687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100 ATP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+ 30 CO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09209" y="2094449"/>
            <a:ext cx="187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 GLU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+ 30 O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93680" y="2578617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25899" y="3373100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~240 mg of protein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8647" y="1913780"/>
            <a:ext cx="1603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Metabolic efficiency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(low substrate)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4782957" y="2141320"/>
            <a:ext cx="512892" cy="25404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2" descr="http://cdn2.hubspot.net/hub/202647/file-680771912-jpg/images/runn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9"/>
          <a:stretch/>
        </p:blipFill>
        <p:spPr bwMode="auto">
          <a:xfrm>
            <a:off x="6309734" y="2529673"/>
            <a:ext cx="1940454" cy="127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projectswole.com/wp-content/uploads/2015/03/Sprinting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683" y="4853580"/>
            <a:ext cx="1978120" cy="129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/>
          <p:cNvSpPr/>
          <p:nvPr/>
        </p:nvSpPr>
        <p:spPr>
          <a:xfrm>
            <a:off x="5191860" y="2647009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56775" y="4834348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65045" y="5192234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6041" y="2529673"/>
            <a:ext cx="236143" cy="625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039403" y="4712036"/>
            <a:ext cx="236143" cy="625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369091"/>
            <a:ext cx="8229600" cy="58029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Reproducing the Crabtree effect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7C9DDAB-976E-3545-86E5-3B494634564E}"/>
              </a:ext>
            </a:extLst>
          </p:cNvPr>
          <p:cNvSpPr txBox="1">
            <a:spLocks/>
          </p:cNvSpPr>
          <p:nvPr/>
        </p:nvSpPr>
        <p:spPr>
          <a:xfrm>
            <a:off x="90436" y="299245"/>
            <a:ext cx="8309986" cy="8120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enzymes into account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5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kzidenz for Chalmer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32999</TotalTime>
  <Words>2821</Words>
  <Application>Microsoft Macintosh PowerPoint</Application>
  <PresentationFormat>On-screen Show (4:3)</PresentationFormat>
  <Paragraphs>442</Paragraphs>
  <Slides>44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Akzidenz for Chalmers</vt:lpstr>
      <vt:lpstr>Arial</vt:lpstr>
      <vt:lpstr>AvantGarde Medium</vt:lpstr>
      <vt:lpstr>Calibri</vt:lpstr>
      <vt:lpstr>Cambria Math</vt:lpstr>
      <vt:lpstr>Chaparral Pro Light</vt:lpstr>
      <vt:lpstr>Tahoma</vt:lpstr>
      <vt:lpstr>Times New Roman</vt:lpstr>
      <vt:lpstr>Office Theme</vt:lpstr>
      <vt:lpstr>Enzyme-Constrained GEMs of microbial and human metabolism</vt:lpstr>
      <vt:lpstr>Enzyme limitations in metabolism</vt:lpstr>
      <vt:lpstr>Enzyme limitations in metabolism</vt:lpstr>
      <vt:lpstr>Modeling metabolism</vt:lpstr>
      <vt:lpstr>Modeling enzyme limitations in metabolism</vt:lpstr>
      <vt:lpstr>Modeling enzyme limitations in metabolism</vt:lpstr>
      <vt:lpstr>Taking enzymes into account</vt:lpstr>
      <vt:lpstr>Taking enzymes into account</vt:lpstr>
      <vt:lpstr>PowerPoint Presentation</vt:lpstr>
      <vt:lpstr>Going into Genome-Scale</vt:lpstr>
      <vt:lpstr>PowerPoint Presentation</vt:lpstr>
      <vt:lpstr>A simple mathematical framework</vt:lpstr>
      <vt:lpstr>Matrix form</vt:lpstr>
      <vt:lpstr>ecYeast7: an improved model of S. cerevisiae</vt:lpstr>
      <vt:lpstr>Improving phenotype predictions</vt:lpstr>
      <vt:lpstr>Integrating proteomics</vt:lpstr>
      <vt:lpstr>Applications: enzyme usage under stress</vt:lpstr>
      <vt:lpstr>OK for yeast, but what about other bugs?</vt:lpstr>
      <vt:lpstr>OK for yeast, but what about other bugs?</vt:lpstr>
      <vt:lpstr>Moving forward</vt:lpstr>
      <vt:lpstr>Moving forward: ecModels container</vt:lpstr>
      <vt:lpstr>A collection of ecModels</vt:lpstr>
      <vt:lpstr>Reducing the solution space - FVA</vt:lpstr>
      <vt:lpstr>Reducing the solution space - FVA</vt:lpstr>
      <vt:lpstr>Applications: exploring mutant phenotypes</vt:lpstr>
      <vt:lpstr>Applications: exploring mutant phenotypes</vt:lpstr>
      <vt:lpstr>Applications: growth on diverse environments</vt:lpstr>
      <vt:lpstr>Applications: analyzing stress responses</vt:lpstr>
      <vt:lpstr>Escherichia coli: eciML1515 </vt:lpstr>
      <vt:lpstr>Human cell lines</vt:lpstr>
      <vt:lpstr>Human cell lines</vt:lpstr>
      <vt:lpstr>Human cell lines</vt:lpstr>
      <vt:lpstr>PowerPoint Presentation</vt:lpstr>
      <vt:lpstr>PowerPoint Presentation</vt:lpstr>
      <vt:lpstr>Naringenin production:</vt:lpstr>
      <vt:lpstr>Naringenin production:</vt:lpstr>
      <vt:lpstr>Hassing, E. J., de Groot, P. A., Marquenie, V. R., Pronk, J. T., &amp; Daran, J. M. G. (2019). Connecting central carbon and aromatic amino acid metabolisms to improve de novo 2-phenylethanol production in Saccharomyces cerevisiae. Metabolic Engineering, 56, 165–180. https://doi.org/10.1016/j.ymben.2019.09.011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Our computational tools are available at: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Willen</dc:creator>
  <cp:lastModifiedBy>Iván 
Del</cp:lastModifiedBy>
  <cp:revision>1502</cp:revision>
  <cp:lastPrinted>2018-10-22T10:10:51Z</cp:lastPrinted>
  <dcterms:created xsi:type="dcterms:W3CDTF">2012-04-17T12:02:37Z</dcterms:created>
  <dcterms:modified xsi:type="dcterms:W3CDTF">2020-02-09T13:51:21Z</dcterms:modified>
</cp:coreProperties>
</file>